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66" r:id="rId2"/>
    <p:sldId id="387" r:id="rId3"/>
    <p:sldId id="367" r:id="rId4"/>
    <p:sldId id="368" r:id="rId5"/>
    <p:sldId id="392" r:id="rId6"/>
    <p:sldId id="393" r:id="rId7"/>
    <p:sldId id="390" r:id="rId8"/>
    <p:sldId id="389" r:id="rId9"/>
    <p:sldId id="391" r:id="rId10"/>
    <p:sldId id="388" r:id="rId11"/>
    <p:sldId id="369" r:id="rId12"/>
    <p:sldId id="370" r:id="rId13"/>
    <p:sldId id="371" r:id="rId14"/>
    <p:sldId id="372" r:id="rId15"/>
    <p:sldId id="357" r:id="rId16"/>
    <p:sldId id="359" r:id="rId17"/>
    <p:sldId id="337" r:id="rId18"/>
    <p:sldId id="365" r:id="rId19"/>
    <p:sldId id="354" r:id="rId20"/>
    <p:sldId id="363" r:id="rId21"/>
    <p:sldId id="356" r:id="rId22"/>
    <p:sldId id="360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266" r:id="rId38"/>
  </p:sldIdLst>
  <p:sldSz cx="9144000" cy="6858000" type="screen4x3"/>
  <p:notesSz cx="7002463" cy="92360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104" d="100"/>
          <a:sy n="104" d="100"/>
        </p:scale>
        <p:origin x="2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4401" cy="461804"/>
          </a:xfrm>
          <a:prstGeom prst="rect">
            <a:avLst/>
          </a:prstGeom>
        </p:spPr>
        <p:txBody>
          <a:bodyPr vert="horz" lIns="92784" tIns="46392" rIns="92784" bIns="46392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66442" y="0"/>
            <a:ext cx="3034401" cy="461804"/>
          </a:xfrm>
          <a:prstGeom prst="rect">
            <a:avLst/>
          </a:prstGeom>
        </p:spPr>
        <p:txBody>
          <a:bodyPr vert="horz" lIns="92784" tIns="46392" rIns="92784" bIns="46392" rtlCol="0"/>
          <a:lstStyle>
            <a:lvl1pPr algn="r">
              <a:defRPr sz="1200"/>
            </a:lvl1pPr>
          </a:lstStyle>
          <a:p>
            <a:fld id="{94AB4B05-41A8-44A7-8455-A8FFAB15AFBA}" type="datetimeFigureOut">
              <a:rPr lang="cs-CZ" smtClean="0"/>
              <a:t>12.10.2017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692150"/>
            <a:ext cx="4618037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84" tIns="46392" rIns="92784" bIns="46392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0247" y="4387136"/>
            <a:ext cx="5601970" cy="4156234"/>
          </a:xfrm>
          <a:prstGeom prst="rect">
            <a:avLst/>
          </a:prstGeom>
        </p:spPr>
        <p:txBody>
          <a:bodyPr vert="horz" lIns="92784" tIns="46392" rIns="92784" bIns="46392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4401" cy="461804"/>
          </a:xfrm>
          <a:prstGeom prst="rect">
            <a:avLst/>
          </a:prstGeom>
        </p:spPr>
        <p:txBody>
          <a:bodyPr vert="horz" lIns="92784" tIns="46392" rIns="92784" bIns="46392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66442" y="8772668"/>
            <a:ext cx="3034401" cy="461804"/>
          </a:xfrm>
          <a:prstGeom prst="rect">
            <a:avLst/>
          </a:prstGeom>
        </p:spPr>
        <p:txBody>
          <a:bodyPr vert="horz" lIns="92784" tIns="46392" rIns="92784" bIns="46392" rtlCol="0" anchor="b"/>
          <a:lstStyle>
            <a:lvl1pPr algn="r">
              <a:defRPr sz="1200"/>
            </a:lvl1pPr>
          </a:lstStyle>
          <a:p>
            <a:fld id="{C31EFBED-09B7-4DDD-A19C-1D4A555A1F5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66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180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5864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69306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316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4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264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05223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7387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720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57906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986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593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7589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67267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7157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2261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70714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8306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2046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5008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8447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896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2548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8493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2239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6152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8293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5589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66504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9897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21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194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194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9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194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646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1EFBED-09B7-4DDD-A19C-1D4A555A1F5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1646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8250-9F9A-4942-AFC4-66FBB0BFC9BC}" type="datetimeFigureOut">
              <a:rPr lang="cs-CZ" smtClean="0"/>
              <a:pPr/>
              <a:t>12.10.2017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9F-10A5-4CE9-9BD4-308CA4DE88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8250-9F9A-4942-AFC4-66FBB0BFC9BC}" type="datetimeFigureOut">
              <a:rPr lang="cs-CZ" smtClean="0"/>
              <a:pPr/>
              <a:t>12.10.2017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9F-10A5-4CE9-9BD4-308CA4DE88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8250-9F9A-4942-AFC4-66FBB0BFC9BC}" type="datetimeFigureOut">
              <a:rPr lang="cs-CZ" smtClean="0"/>
              <a:pPr/>
              <a:t>12.10.2017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9F-10A5-4CE9-9BD4-308CA4DE88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8250-9F9A-4942-AFC4-66FBB0BFC9BC}" type="datetimeFigureOut">
              <a:rPr lang="cs-CZ" smtClean="0"/>
              <a:pPr/>
              <a:t>12.10.2017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9F-10A5-4CE9-9BD4-308CA4DE88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8250-9F9A-4942-AFC4-66FBB0BFC9BC}" type="datetimeFigureOut">
              <a:rPr lang="cs-CZ" smtClean="0"/>
              <a:pPr/>
              <a:t>12.10.2017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9F-10A5-4CE9-9BD4-308CA4DE88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8250-9F9A-4942-AFC4-66FBB0BFC9BC}" type="datetimeFigureOut">
              <a:rPr lang="cs-CZ" smtClean="0"/>
              <a:pPr/>
              <a:t>12.10.2017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9F-10A5-4CE9-9BD4-308CA4DE88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8250-9F9A-4942-AFC4-66FBB0BFC9BC}" type="datetimeFigureOut">
              <a:rPr lang="cs-CZ" smtClean="0"/>
              <a:pPr/>
              <a:t>12.10.2017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9F-10A5-4CE9-9BD4-308CA4DE88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8250-9F9A-4942-AFC4-66FBB0BFC9BC}" type="datetimeFigureOut">
              <a:rPr lang="cs-CZ" smtClean="0"/>
              <a:pPr/>
              <a:t>12.10.2017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9F-10A5-4CE9-9BD4-308CA4DE88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8250-9F9A-4942-AFC4-66FBB0BFC9BC}" type="datetimeFigureOut">
              <a:rPr lang="cs-CZ" smtClean="0"/>
              <a:pPr/>
              <a:t>12.10.2017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9F-10A5-4CE9-9BD4-308CA4DE88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8250-9F9A-4942-AFC4-66FBB0BFC9BC}" type="datetimeFigureOut">
              <a:rPr lang="cs-CZ" smtClean="0"/>
              <a:pPr/>
              <a:t>12.10.2017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9F-10A5-4CE9-9BD4-308CA4DE88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68250-9F9A-4942-AFC4-66FBB0BFC9BC}" type="datetimeFigureOut">
              <a:rPr lang="cs-CZ" smtClean="0"/>
              <a:pPr/>
              <a:t>12.10.2017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A9D9F-10A5-4CE9-9BD4-308CA4DE882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68250-9F9A-4942-AFC4-66FBB0BFC9BC}" type="datetimeFigureOut">
              <a:rPr lang="cs-CZ" smtClean="0"/>
              <a:pPr/>
              <a:t>12.10.2017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A9D9F-10A5-4CE9-9BD4-308CA4DE882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rizeniskoly.cz/cz/aktuality/otevreny-clanek-%20praha-poodhaluje-pripravenou-podobu-podpory-polytechnickeho-vzdelavani.a-2774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88839"/>
            <a:ext cx="9144000" cy="381642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sz="7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nového v KAP a MAP</a:t>
            </a:r>
          </a:p>
          <a:p>
            <a:pPr algn="ctr">
              <a:buNone/>
            </a:pPr>
            <a:endParaRPr lang="cs-CZ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cs-CZ" altLang="cs-CZ" sz="3900" dirty="0"/>
              <a:t>Setkání Řídícího výboru MAP MČ P12</a:t>
            </a:r>
            <a:endParaRPr lang="cs-CZ" sz="5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7" name="Obrázek 6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 bwMode="auto">
          <a:xfrm>
            <a:off x="323528" y="6237288"/>
            <a:ext cx="8391876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r>
              <a:rPr lang="cs-CZ" sz="2000" dirty="0">
                <a:solidFill>
                  <a:schemeClr val="bg1">
                    <a:lumMod val="50000"/>
                  </a:schemeClr>
                </a:solidFill>
              </a:rPr>
              <a:t>Praha 12.10.2017</a:t>
            </a:r>
            <a:endParaRPr lang="da-DK" sz="2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04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1203313"/>
            <a:ext cx="8856984" cy="918434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MPSV pokračujeme v projektu obědů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2121747"/>
            <a:ext cx="9144000" cy="4736253"/>
          </a:xfrm>
        </p:spPr>
        <p:txBody>
          <a:bodyPr>
            <a:noAutofit/>
          </a:bodyPr>
          <a:lstStyle/>
          <a:p>
            <a:pPr lvl="0" algn="l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prstClr val="black"/>
                </a:solidFill>
              </a:rPr>
              <a:t>= cílem je podpořit děti z potřebných rodin zajištěním obědů </a:t>
            </a:r>
          </a:p>
          <a:p>
            <a:pPr lvl="0" algn="l">
              <a:lnSpc>
                <a:spcPct val="90000"/>
              </a:lnSpc>
              <a:defRPr/>
            </a:pPr>
            <a:endParaRPr lang="cs-CZ" altLang="cs-CZ" sz="1000" dirty="0">
              <a:solidFill>
                <a:prstClr val="black"/>
              </a:solidFill>
            </a:endParaRPr>
          </a:p>
          <a:p>
            <a:pPr lvl="0" algn="l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prstClr val="black"/>
                </a:solidFill>
              </a:rPr>
              <a:t>realizovaný projekt pro školní rok 2016 - 2017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dirty="0">
                <a:solidFill>
                  <a:schemeClr val="tx1"/>
                </a:solidFill>
              </a:rPr>
              <a:t>zapojilo se v Praze 67 MŠ, ZŠ a Gymnázií</a:t>
            </a:r>
            <a:endParaRPr lang="cs-CZ" altLang="cs-CZ" sz="2400" dirty="0">
              <a:solidFill>
                <a:schemeClr val="tx1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dirty="0">
                <a:solidFill>
                  <a:schemeClr val="tx1"/>
                </a:solidFill>
              </a:rPr>
              <a:t>k 01.2017 bylo zajištěno navýšení rozpočtu u 8 škol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dirty="0">
                <a:solidFill>
                  <a:schemeClr val="tx1"/>
                </a:solidFill>
              </a:rPr>
              <a:t>realizace projektu ve výši 4 mil. Kč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1000" dirty="0">
              <a:solidFill>
                <a:prstClr val="black"/>
              </a:solidFill>
            </a:endParaRPr>
          </a:p>
          <a:p>
            <a:pPr lvl="0" algn="l">
              <a:lnSpc>
                <a:spcPct val="90000"/>
              </a:lnSpc>
              <a:defRPr/>
            </a:pPr>
            <a:r>
              <a:rPr lang="pl-PL" altLang="cs-CZ" sz="2800" b="1" dirty="0">
                <a:solidFill>
                  <a:prstClr val="black"/>
                </a:solidFill>
              </a:rPr>
              <a:t>připravovaný projekt pro školní rok 2017 - 2018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dirty="0">
                <a:solidFill>
                  <a:schemeClr val="tx1"/>
                </a:solidFill>
              </a:rPr>
              <a:t>zapojilo se v Praze 79 MŠ, ZŠ a Gymnázií</a:t>
            </a:r>
            <a:endParaRPr lang="cs-CZ" altLang="cs-CZ" sz="2400" dirty="0">
              <a:solidFill>
                <a:schemeClr val="tx1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dirty="0">
                <a:solidFill>
                  <a:schemeClr val="tx1"/>
                </a:solidFill>
              </a:rPr>
              <a:t>plánovaná realizace projektu ve výši 6 mil. Kč</a:t>
            </a: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03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071545"/>
            <a:ext cx="9144000" cy="1061311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MŠMT schválilo 1.2017 Krajský akční plán</a:t>
            </a: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251520" y="2132856"/>
            <a:ext cx="846388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podpora kompetencí k podnikavosti, iniciativě a kreativitě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podpora polytechnického vzdělávání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odborné vzdělávání včetně spolupráce škol a zaměstnavatelů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rozvoj kariérového poradenství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rozvoj škol jako center dalšího profesního rozvoje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inkluze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nepovinná témata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podpora matematické a čtenářské gramotnosti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rozvoj IT dovedností u žáků, studentů a pedagogických pracovníků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zvýšení kvality výuky cizích jazyků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zlepšení sociálního klimatu ve školách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tematické sítě a partnerství </a:t>
            </a:r>
            <a:r>
              <a:rPr lang="cs-CZ" sz="2000" b="1" dirty="0">
                <a:solidFill>
                  <a:schemeClr val="tx2">
                    <a:lumMod val="75000"/>
                  </a:schemeClr>
                </a:solidFill>
              </a:rPr>
              <a:t>(návrhy projektů pro výzvu I-KAP)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mapa otevřených škol s paralelním edukačním centrem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polytechnická hnízda pro Prahu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centra interaktivní výuky (CIV)</a:t>
            </a:r>
          </a:p>
          <a:p>
            <a:pPr marL="742950" lvl="1" indent="-285750">
              <a:buFontTx/>
              <a:buChar char="-"/>
            </a:pPr>
            <a:r>
              <a:rPr lang="cs-CZ" dirty="0"/>
              <a:t>podpora zkvalitňování vzdělávání </a:t>
            </a:r>
            <a:r>
              <a:rPr lang="en-US" dirty="0"/>
              <a:t>&gt; </a:t>
            </a:r>
            <a:r>
              <a:rPr lang="cs-CZ" dirty="0"/>
              <a:t>výukové materiály, workshopy a soutěže</a:t>
            </a:r>
          </a:p>
        </p:txBody>
      </p:sp>
    </p:spTree>
    <p:extLst>
      <p:ext uri="{BB962C8B-B14F-4D97-AF65-F5344CB8AC3E}">
        <p14:creationId xmlns:p14="http://schemas.microsoft.com/office/powerpoint/2010/main" val="1919730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071545"/>
            <a:ext cx="9144000" cy="1061311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14.8.2017 byla odevzdána žádost na I-KAP </a:t>
            </a: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0" y="2132856"/>
            <a:ext cx="91440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b="1" dirty="0"/>
              <a:t>zkvalitnění polytechnického vzdělávání na území hl. m. Prahy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SA01: Program polytechnické výchovy pro učitele ZŠ a jejich žáky v prostředí PH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SA02: Interaktivní program polytechnické výchovy pro žáky I. stupně ZŠ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SA03: </a:t>
            </a:r>
            <a:r>
              <a:rPr lang="cs-CZ" sz="2200" dirty="0" err="1"/>
              <a:t>PolyTechBus</a:t>
            </a:r>
            <a:r>
              <a:rPr lang="cs-CZ" sz="2200" dirty="0"/>
              <a:t> - program mobilní polytechnické výchovy pro žáky MŠ/ZŠ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SA04: Nadstavbové kroužky</a:t>
            </a:r>
          </a:p>
          <a:p>
            <a:pPr lvl="1"/>
            <a:endParaRPr lang="cs-CZ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b="1" dirty="0"/>
              <a:t>rozvoj škol jako sdílejících inovativních center vzdělávání a dalšího profesního rozvoje (CIV)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SA01: Školení interních lektorů CIV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SA02: </a:t>
            </a:r>
            <a:r>
              <a:rPr lang="cs-CZ" sz="2200" dirty="0" err="1"/>
              <a:t>Facilitované</a:t>
            </a:r>
            <a:r>
              <a:rPr lang="cs-CZ" sz="2200" dirty="0"/>
              <a:t> workshopy pro 100 učitelů SŠ- oborově specifické kabinety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SA03: Diseminace konceptu CIV na pedagogy dalších škol včetně MŠ a ZŠ</a:t>
            </a:r>
          </a:p>
        </p:txBody>
      </p:sp>
    </p:spTree>
    <p:extLst>
      <p:ext uri="{BB962C8B-B14F-4D97-AF65-F5344CB8AC3E}">
        <p14:creationId xmlns:p14="http://schemas.microsoft.com/office/powerpoint/2010/main" val="3010528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649" y="1844824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b="1" dirty="0"/>
              <a:t>odborné vzdělávání, spolupráce škol a zaměstnavatelů, rozvoj kariérového poradenství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SA01: Otevřená mapa škol - webový portál školství na území Prahy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SA02: Workshopy a TOP Kempy s odborníky z praxe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SA03: </a:t>
            </a:r>
            <a:r>
              <a:rPr lang="cs-CZ" sz="2200" dirty="0" err="1"/>
              <a:t>Sollertia</a:t>
            </a:r>
            <a:r>
              <a:rPr lang="cs-CZ" sz="2200" dirty="0"/>
              <a:t> – mezinárodní dovednostní soutěž</a:t>
            </a:r>
          </a:p>
          <a:p>
            <a:pPr lvl="1"/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600" b="1" dirty="0"/>
              <a:t>podpora inkluze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SA01: Podpora matematické a čtenářské gramotnosti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200" dirty="0"/>
              <a:t>SA02: Tvorba školské inkluzivní koncepce kraje</a:t>
            </a:r>
          </a:p>
        </p:txBody>
      </p:sp>
      <p:sp>
        <p:nvSpPr>
          <p:cNvPr id="5" name="Nadpis 1"/>
          <p:cNvSpPr>
            <a:spLocks noGrp="1"/>
          </p:cNvSpPr>
          <p:nvPr>
            <p:ph type="ctrTitle"/>
          </p:nvPr>
        </p:nvSpPr>
        <p:spPr>
          <a:xfrm>
            <a:off x="0" y="5661248"/>
            <a:ext cx="9144000" cy="1061311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28.8.2017 žádost na I-KAP prošla přijatelností </a:t>
            </a:r>
          </a:p>
        </p:txBody>
      </p:sp>
    </p:spTree>
    <p:extLst>
      <p:ext uri="{BB962C8B-B14F-4D97-AF65-F5344CB8AC3E}">
        <p14:creationId xmlns:p14="http://schemas.microsoft.com/office/powerpoint/2010/main" val="1331620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280831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7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Polytechnické vzdělávání</a:t>
            </a:r>
          </a:p>
          <a:p>
            <a:pPr algn="ctr">
              <a:buNone/>
            </a:pPr>
            <a:endParaRPr lang="cs-CZ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7" name="Obrázek 6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98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1071546"/>
            <a:ext cx="8856984" cy="989302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Seznamte se s připravovaným projektem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2276872"/>
            <a:ext cx="9144000" cy="4581128"/>
          </a:xfrm>
        </p:spPr>
        <p:txBody>
          <a:bodyPr>
            <a:noAutofit/>
          </a:bodyPr>
          <a:lstStyle/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600" dirty="0">
                <a:solidFill>
                  <a:prstClr val="black"/>
                </a:solidFill>
                <a:latin typeface="Calibri" panose="020F0502020204030204" pitchFamily="34" charset="0"/>
              </a:rPr>
              <a:t>pro žáky 5 ročníků bude připravena  </a:t>
            </a:r>
            <a:r>
              <a:rPr lang="cs-CZ" altLang="cs-CZ" sz="2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½ denní aktivita „Poznáváme řemesla a služby, která nás obklopují</a:t>
            </a:r>
            <a:r>
              <a:rPr lang="cs-CZ" altLang="cs-CZ" sz="26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“</a:t>
            </a:r>
          </a:p>
          <a:p>
            <a:pPr lvl="0" algn="l">
              <a:spcBef>
                <a:spcPct val="0"/>
              </a:spcBef>
            </a:pPr>
            <a:endParaRPr lang="cs-CZ" altLang="cs-CZ" sz="26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600" dirty="0">
                <a:solidFill>
                  <a:prstClr val="black"/>
                </a:solidFill>
                <a:latin typeface="Calibri" panose="020F0502020204030204" pitchFamily="34" charset="0"/>
              </a:rPr>
              <a:t>následně pro žáky 7 a 8 ročníků ZŠ bude zajištěno vzdělávání formou </a:t>
            </a:r>
            <a:r>
              <a:rPr lang="cs-CZ" altLang="cs-CZ" sz="26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polytechnických hnízd</a:t>
            </a:r>
            <a:r>
              <a:rPr lang="cs-CZ" altLang="cs-CZ" sz="2600" dirty="0">
                <a:solidFill>
                  <a:prstClr val="black"/>
                </a:solidFill>
                <a:latin typeface="Calibri" panose="020F0502020204030204" pitchFamily="34" charset="0"/>
              </a:rPr>
              <a:t>, které budou nabízeny ve dvou cyklech (modulech):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600" dirty="0">
                <a:solidFill>
                  <a:prstClr val="black"/>
                </a:solidFill>
                <a:latin typeface="Calibri" panose="020F0502020204030204" pitchFamily="34" charset="0"/>
              </a:rPr>
              <a:t>základy mechaniky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600" dirty="0">
                <a:solidFill>
                  <a:prstClr val="black"/>
                </a:solidFill>
                <a:latin typeface="Calibri" panose="020F0502020204030204" pitchFamily="34" charset="0"/>
              </a:rPr>
              <a:t>základy robotiky</a:t>
            </a:r>
          </a:p>
          <a:p>
            <a:pPr lvl="1" algn="l">
              <a:spcBef>
                <a:spcPct val="0"/>
              </a:spcBef>
            </a:pPr>
            <a:endParaRPr lang="cs-CZ" altLang="cs-CZ" sz="1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63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pic>
        <p:nvPicPr>
          <p:cNvPr id="1026" name="Picture 2" descr="E:\FOTOARCHÍV\MHMP\POLYTECHNICKÁ HNÍZDA\Žlutá 1 promo fina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05647"/>
            <a:ext cx="8391876" cy="477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470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1214422"/>
            <a:ext cx="8928992" cy="918434"/>
          </a:xfrm>
        </p:spPr>
        <p:txBody>
          <a:bodyPr>
            <a:normAutofit/>
          </a:bodyPr>
          <a:lstStyle/>
          <a:p>
            <a:r>
              <a:rPr lang="pl-PL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projektu polytechnických hnízd </a:t>
            </a:r>
            <a:endParaRPr lang="cs-CZ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2276872"/>
            <a:ext cx="9144000" cy="4581128"/>
          </a:xfrm>
        </p:spPr>
        <p:txBody>
          <a:bodyPr>
            <a:noAutofit/>
          </a:bodyPr>
          <a:lstStyle/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výuka v PH bude probíhat pravidelně 1x měsíčně po 4 hodinách </a:t>
            </a: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(tj. 5x za pololetí = 20 hod. pro každý celek):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000" dirty="0">
                <a:solidFill>
                  <a:prstClr val="black"/>
                </a:solidFill>
                <a:latin typeface="Calibri" panose="020F0502020204030204" pitchFamily="34" charset="0"/>
              </a:rPr>
              <a:t>výuka bude probíhat buď dopoledne nebo odpoledne dle dohody škol;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000" dirty="0">
                <a:solidFill>
                  <a:prstClr val="black"/>
                </a:solidFill>
                <a:latin typeface="Calibri" panose="020F0502020204030204" pitchFamily="34" charset="0"/>
              </a:rPr>
              <a:t>u center s jednou třídou bude nabízena kombinovaná výuka mechanika / robotika u dvou tříd dle dohody škol;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výuka žáků bude probíhat pod vedením nejen mistra, ale i učitele ZŠ</a:t>
            </a: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, který povede výuku žáků pod vedením mistra SŠ: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000" dirty="0">
                <a:solidFill>
                  <a:prstClr val="black"/>
                </a:solidFill>
                <a:latin typeface="Calibri" panose="020F0502020204030204" pitchFamily="34" charset="0"/>
              </a:rPr>
              <a:t>zároveň učitelé ZŠ projdou napoprvé certifikovaným kurzem, aby takový učitel mohl vést v budoucnu dílny na ZŠ, pokud k tomu budou vytvořeny podmínky;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základní škola dostane podklady pro svůj ŠVP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000" dirty="0">
                <a:solidFill>
                  <a:prstClr val="black"/>
                </a:solidFill>
                <a:latin typeface="Calibri" panose="020F0502020204030204" pitchFamily="34" charset="0"/>
              </a:rPr>
              <a:t>projekt bude zařazen do předmětu Svět a práce;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20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91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316288" cy="5661248"/>
          </a:xfrm>
        </p:spPr>
        <p:txBody>
          <a:bodyPr>
            <a:normAutofit fontScale="92500" lnSpcReduction="10000"/>
          </a:bodyPr>
          <a:lstStyle/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Střední odborné učiliště</a:t>
            </a:r>
          </a:p>
          <a:p>
            <a:pPr marL="0" indent="0">
              <a:buNone/>
            </a:pPr>
            <a:r>
              <a:rPr lang="cs-CZ" sz="1800" dirty="0"/>
              <a:t>       Praha 4, Ohradní 57</a:t>
            </a:r>
          </a:p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Akademie řemesel Praha – SŠT</a:t>
            </a:r>
          </a:p>
          <a:p>
            <a:pPr marL="0" indent="0">
              <a:buNone/>
            </a:pPr>
            <a:r>
              <a:rPr lang="cs-CZ" sz="1800" dirty="0"/>
              <a:t>       Praha 4, Zelený pruh 1294/52</a:t>
            </a:r>
          </a:p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SŠ- COPT</a:t>
            </a:r>
          </a:p>
          <a:p>
            <a:pPr marL="0" indent="0">
              <a:buNone/>
            </a:pPr>
            <a:r>
              <a:rPr lang="cs-CZ" sz="1800" dirty="0"/>
              <a:t>       Praha 9, Poděbradská 1/179</a:t>
            </a:r>
          </a:p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VOŠ a SŠSE</a:t>
            </a:r>
          </a:p>
          <a:p>
            <a:pPr marL="0" indent="0">
              <a:buNone/>
            </a:pPr>
            <a:r>
              <a:rPr lang="cs-CZ" sz="1800" dirty="0"/>
              <a:t>       Praha 9, Novovysočanská 280/48</a:t>
            </a:r>
          </a:p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SOŠ stavební a zahradnická</a:t>
            </a:r>
          </a:p>
          <a:p>
            <a:pPr marL="0" indent="0">
              <a:buNone/>
            </a:pPr>
            <a:r>
              <a:rPr lang="cs-CZ" sz="1800" dirty="0"/>
              <a:t>       Praha 9, Učňovská 1</a:t>
            </a:r>
          </a:p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SPŠE</a:t>
            </a:r>
          </a:p>
          <a:p>
            <a:pPr marL="0" indent="0">
              <a:buNone/>
            </a:pPr>
            <a:r>
              <a:rPr lang="cs-CZ" sz="1800" dirty="0"/>
              <a:t>       Praha 10, V Úžlabině 320</a:t>
            </a:r>
          </a:p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SŠ elektrotechniky a strojírenství</a:t>
            </a:r>
          </a:p>
          <a:p>
            <a:pPr marL="0" indent="0">
              <a:buNone/>
            </a:pPr>
            <a:r>
              <a:rPr lang="cs-CZ" sz="1800" dirty="0"/>
              <a:t>       Praha 10, Dubečská ul.</a:t>
            </a:r>
          </a:p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SŠ automobilní a informatiky</a:t>
            </a:r>
          </a:p>
          <a:p>
            <a:pPr marL="0" indent="0">
              <a:buNone/>
            </a:pPr>
            <a:r>
              <a:rPr lang="cs-CZ" sz="1800" dirty="0"/>
              <a:t>       Praha 10, Weilova 1270/4</a:t>
            </a:r>
          </a:p>
          <a:p>
            <a:pPr marL="0" indent="0">
              <a:buNone/>
            </a:pPr>
            <a:r>
              <a:rPr lang="cs-CZ" sz="1800" dirty="0"/>
              <a:t>       Praha 4, Dobronická 28 – Libuš</a:t>
            </a:r>
          </a:p>
          <a:p>
            <a:pPr marL="0" indent="0">
              <a:buNone/>
            </a:pPr>
            <a:endParaRPr lang="cs-CZ" sz="18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495800" cy="5472608"/>
          </a:xfrm>
        </p:spPr>
        <p:txBody>
          <a:bodyPr>
            <a:normAutofit fontScale="92500" lnSpcReduction="10000"/>
          </a:bodyPr>
          <a:lstStyle/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SPŠS, škola </a:t>
            </a:r>
            <a:r>
              <a:rPr lang="cs-CZ" sz="2300" b="1" dirty="0" err="1">
                <a:solidFill>
                  <a:schemeClr val="tx2">
                    <a:lumMod val="75000"/>
                  </a:schemeClr>
                </a:solidFill>
              </a:rPr>
              <a:t>hl.m</a:t>
            </a:r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. Prahy</a:t>
            </a:r>
          </a:p>
          <a:p>
            <a:pPr marL="0" indent="0">
              <a:buNone/>
            </a:pPr>
            <a:r>
              <a:rPr lang="cs-CZ" sz="2300" dirty="0"/>
              <a:t>      </a:t>
            </a:r>
            <a:r>
              <a:rPr lang="cs-CZ" sz="1800" dirty="0"/>
              <a:t>Praha 1, Betlémská 4/287</a:t>
            </a:r>
          </a:p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Střední škola umělecká a řemeslná</a:t>
            </a:r>
          </a:p>
          <a:p>
            <a:pPr marL="0" indent="0">
              <a:buNone/>
            </a:pPr>
            <a:r>
              <a:rPr lang="cs-CZ" sz="1800" dirty="0"/>
              <a:t>       Praha 5, Nový </a:t>
            </a:r>
            <a:r>
              <a:rPr lang="cs-CZ" sz="1800" dirty="0" err="1"/>
              <a:t>Zlíchov</a:t>
            </a:r>
            <a:r>
              <a:rPr lang="cs-CZ" sz="1800" dirty="0"/>
              <a:t> 1063/1</a:t>
            </a:r>
          </a:p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SPŠ dopravní, a.s.</a:t>
            </a:r>
          </a:p>
          <a:p>
            <a:pPr marL="0" indent="0">
              <a:buNone/>
            </a:pPr>
            <a:r>
              <a:rPr lang="cs-CZ" sz="1800" dirty="0"/>
              <a:t>       Praha 5, Plzeňská 298/217</a:t>
            </a:r>
          </a:p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Stanice techniků DDM </a:t>
            </a:r>
            <a:r>
              <a:rPr lang="cs-CZ" sz="2300" b="1" dirty="0" err="1">
                <a:solidFill>
                  <a:schemeClr val="tx2">
                    <a:lumMod val="75000"/>
                  </a:schemeClr>
                </a:solidFill>
              </a:rPr>
              <a:t>hl.m</a:t>
            </a:r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. Prahy</a:t>
            </a:r>
          </a:p>
          <a:p>
            <a:pPr marL="0" indent="0">
              <a:buNone/>
            </a:pPr>
            <a:r>
              <a:rPr lang="cs-CZ" sz="1800" dirty="0"/>
              <a:t>       Praha 6, Pod </a:t>
            </a:r>
            <a:r>
              <a:rPr lang="cs-CZ" sz="1800" dirty="0" err="1"/>
              <a:t>Juliskou</a:t>
            </a:r>
            <a:r>
              <a:rPr lang="cs-CZ" sz="1800" dirty="0"/>
              <a:t> 2a</a:t>
            </a:r>
          </a:p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DDM Praha 8 – Spirála</a:t>
            </a:r>
          </a:p>
          <a:p>
            <a:pPr marL="0" indent="0">
              <a:buNone/>
            </a:pPr>
            <a:r>
              <a:rPr lang="cs-CZ" sz="1800" dirty="0"/>
              <a:t>       Praha 8, Dolákova 537/26</a:t>
            </a:r>
          </a:p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DDM Praha 9</a:t>
            </a:r>
          </a:p>
          <a:p>
            <a:pPr marL="0" indent="0">
              <a:buNone/>
            </a:pPr>
            <a:r>
              <a:rPr lang="cs-CZ" sz="1800" dirty="0"/>
              <a:t>       Praha 9, Měšická 720/2</a:t>
            </a:r>
          </a:p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DDM JM</a:t>
            </a:r>
          </a:p>
          <a:p>
            <a:pPr marL="0" indent="0">
              <a:buNone/>
            </a:pPr>
            <a:r>
              <a:rPr lang="cs-CZ" sz="1800" dirty="0"/>
              <a:t>       Praha 4, Šalounova 2024</a:t>
            </a:r>
          </a:p>
          <a:p>
            <a:r>
              <a:rPr lang="cs-CZ" sz="2300" b="1" dirty="0">
                <a:solidFill>
                  <a:schemeClr val="tx2">
                    <a:lumMod val="75000"/>
                  </a:schemeClr>
                </a:solidFill>
              </a:rPr>
              <a:t>DDM Praha 4 – Hobby centrum</a:t>
            </a:r>
          </a:p>
          <a:p>
            <a:pPr marL="0" indent="0">
              <a:buNone/>
            </a:pPr>
            <a:r>
              <a:rPr lang="cs-CZ" sz="1800" dirty="0"/>
              <a:t>       Praha 4, Vltavanů 229</a:t>
            </a:r>
          </a:p>
          <a:p>
            <a:pPr marL="0" indent="0">
              <a:buNone/>
            </a:pPr>
            <a:endParaRPr lang="cs-CZ" sz="1800" dirty="0"/>
          </a:p>
          <a:p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1666723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1203313"/>
            <a:ext cx="8856984" cy="918434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 – základy Mechaniky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2132856"/>
            <a:ext cx="9036496" cy="4725144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2200" b="1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b="1" dirty="0">
                <a:solidFill>
                  <a:prstClr val="black"/>
                </a:solidFill>
              </a:rPr>
              <a:t>1. cyklus</a:t>
            </a:r>
            <a:r>
              <a:rPr lang="cs-CZ" altLang="cs-CZ" sz="2200" dirty="0">
                <a:solidFill>
                  <a:prstClr val="black"/>
                </a:solidFill>
              </a:rPr>
              <a:t>: seznámení s bezpečností, hygienou práce organizací práce a jednotlivého pracoviště; seznámení se první pomocí při úrazu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1400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b="1" dirty="0">
                <a:solidFill>
                  <a:prstClr val="black"/>
                </a:solidFill>
              </a:rPr>
              <a:t>2. cyklus</a:t>
            </a:r>
            <a:r>
              <a:rPr lang="cs-CZ" altLang="cs-CZ" sz="2200" dirty="0">
                <a:solidFill>
                  <a:prstClr val="black"/>
                </a:solidFill>
              </a:rPr>
              <a:t>: seznámení s organizací práce a jednoduchými pracovními operacemi a postupy, základní opracování materiálů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1400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b="1" dirty="0">
                <a:solidFill>
                  <a:prstClr val="black"/>
                </a:solidFill>
              </a:rPr>
              <a:t>3. cyklus</a:t>
            </a:r>
            <a:r>
              <a:rPr lang="cs-CZ" altLang="cs-CZ" sz="2200" dirty="0">
                <a:solidFill>
                  <a:prstClr val="black"/>
                </a:solidFill>
              </a:rPr>
              <a:t>: tvorba jednoduchého, technologicky nenáročného výrobku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1400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b="1" dirty="0">
                <a:solidFill>
                  <a:prstClr val="black"/>
                </a:solidFill>
              </a:rPr>
              <a:t>4. cyklus</a:t>
            </a:r>
            <a:r>
              <a:rPr lang="cs-CZ" altLang="cs-CZ" sz="2200" dirty="0">
                <a:solidFill>
                  <a:prstClr val="black"/>
                </a:solidFill>
              </a:rPr>
              <a:t>: seznámení žáků s postupy při realizaci drobných prací (montáží, opravy a údržby) v domácnosti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1400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b="1" dirty="0">
                <a:solidFill>
                  <a:prstClr val="black"/>
                </a:solidFill>
              </a:rPr>
              <a:t>5. cyklus</a:t>
            </a:r>
            <a:r>
              <a:rPr lang="cs-CZ" altLang="cs-CZ" sz="2200" dirty="0">
                <a:solidFill>
                  <a:prstClr val="black"/>
                </a:solidFill>
              </a:rPr>
              <a:t>: tvorba konkrétního, technologicky náročnějšího výrobku a týmová spolupráce – základy kooperace</a:t>
            </a:r>
          </a:p>
          <a:p>
            <a:pPr lvl="0" algn="l">
              <a:lnSpc>
                <a:spcPct val="90000"/>
              </a:lnSpc>
              <a:defRPr/>
            </a:pPr>
            <a:endParaRPr lang="cs-CZ" altLang="cs-CZ" sz="800" b="1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2800" dirty="0">
              <a:solidFill>
                <a:prstClr val="black"/>
              </a:solidFill>
            </a:endParaRP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14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203313"/>
            <a:ext cx="8391876" cy="918434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Praze se realizuje již 21 MAP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2121747"/>
            <a:ext cx="9144000" cy="4736253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3000" dirty="0">
                <a:solidFill>
                  <a:schemeClr val="tx1"/>
                </a:solidFill>
              </a:rPr>
              <a:t>k 30.3. bylo schváleno 19 Strategických rámců MAP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600" dirty="0">
                <a:solidFill>
                  <a:schemeClr val="tx1"/>
                </a:solidFill>
              </a:rPr>
              <a:t>což umožnilo všem MŠ a ZŠ na jejich území podat žádost do výzvy OP PPR na modernizaci učeben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10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3000" dirty="0">
                <a:solidFill>
                  <a:schemeClr val="tx1"/>
                </a:solidFill>
              </a:rPr>
              <a:t>20tý Strategický rámec MAP Pha2 byl schválen 30.8.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10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3000" dirty="0">
                <a:solidFill>
                  <a:schemeClr val="tx1"/>
                </a:solidFill>
              </a:rPr>
              <a:t>21 MAP na Praze 9 je realizován bez dotace EU</a:t>
            </a:r>
          </a:p>
          <a:p>
            <a:pPr algn="l">
              <a:lnSpc>
                <a:spcPct val="90000"/>
              </a:lnSpc>
              <a:defRPr/>
            </a:pPr>
            <a:endParaRPr lang="cs-CZ" altLang="cs-CZ" sz="1000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3000" dirty="0">
                <a:solidFill>
                  <a:schemeClr val="tx1"/>
                </a:solidFill>
              </a:rPr>
              <a:t>MAP se nerealizuje pouze na Praze 19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600" dirty="0">
                <a:solidFill>
                  <a:schemeClr val="tx1"/>
                </a:solidFill>
              </a:rPr>
              <a:t>MČ Kbely, Satalice a Vinoř nemají požadovaný počet škol pro projekt a nespojily se ani s jinou MČ 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800" dirty="0">
              <a:solidFill>
                <a:prstClr val="black"/>
              </a:solidFill>
            </a:endParaRP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41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1203313"/>
            <a:ext cx="8856984" cy="918434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 – základy Robotiky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2132856"/>
            <a:ext cx="9036496" cy="4725144"/>
          </a:xfrm>
        </p:spPr>
        <p:txBody>
          <a:bodyPr>
            <a:noAutofit/>
          </a:bodyPr>
          <a:lstStyle/>
          <a:p>
            <a:pPr lvl="0" algn="l">
              <a:lnSpc>
                <a:spcPct val="90000"/>
              </a:lnSpc>
              <a:defRPr/>
            </a:pPr>
            <a:endParaRPr lang="cs-CZ" altLang="cs-CZ" sz="800" dirty="0">
              <a:solidFill>
                <a:prstClr val="black"/>
              </a:solidFill>
            </a:endParaRPr>
          </a:p>
          <a:p>
            <a:pPr lvl="0" algn="l">
              <a:lnSpc>
                <a:spcPct val="90000"/>
              </a:lnSpc>
              <a:defRPr/>
            </a:pPr>
            <a:endParaRPr lang="cs-CZ" altLang="cs-CZ" sz="800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b="1" dirty="0">
                <a:solidFill>
                  <a:prstClr val="black"/>
                </a:solidFill>
              </a:rPr>
              <a:t>1. cyklus</a:t>
            </a:r>
            <a:r>
              <a:rPr lang="cs-CZ" altLang="cs-CZ" sz="2200" dirty="0">
                <a:solidFill>
                  <a:prstClr val="black"/>
                </a:solidFill>
              </a:rPr>
              <a:t>: seznámení žáků se základním setem </a:t>
            </a:r>
            <a:r>
              <a:rPr lang="cs-CZ" altLang="cs-CZ" sz="2200" dirty="0" err="1">
                <a:solidFill>
                  <a:prstClr val="black"/>
                </a:solidFill>
              </a:rPr>
              <a:t>mechatronické</a:t>
            </a:r>
            <a:r>
              <a:rPr lang="cs-CZ" altLang="cs-CZ" sz="2200" dirty="0">
                <a:solidFill>
                  <a:prstClr val="black"/>
                </a:solidFill>
              </a:rPr>
              <a:t> stavebnice (Hardware)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1400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b="1" dirty="0">
                <a:solidFill>
                  <a:prstClr val="black"/>
                </a:solidFill>
              </a:rPr>
              <a:t>2. cyklus</a:t>
            </a:r>
            <a:r>
              <a:rPr lang="cs-CZ" altLang="cs-CZ" sz="2200" dirty="0">
                <a:solidFill>
                  <a:prstClr val="black"/>
                </a:solidFill>
              </a:rPr>
              <a:t>: seznámení žáků se základním setem </a:t>
            </a:r>
            <a:r>
              <a:rPr lang="cs-CZ" altLang="cs-CZ" sz="2200" dirty="0" err="1">
                <a:solidFill>
                  <a:prstClr val="black"/>
                </a:solidFill>
              </a:rPr>
              <a:t>mechatronické</a:t>
            </a:r>
            <a:r>
              <a:rPr lang="cs-CZ" altLang="cs-CZ" sz="2200" dirty="0">
                <a:solidFill>
                  <a:prstClr val="black"/>
                </a:solidFill>
              </a:rPr>
              <a:t> stavebnice (Software)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1400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b="1" dirty="0">
                <a:solidFill>
                  <a:prstClr val="black"/>
                </a:solidFill>
              </a:rPr>
              <a:t>3. cyklus</a:t>
            </a:r>
            <a:r>
              <a:rPr lang="cs-CZ" altLang="cs-CZ" sz="2200" dirty="0">
                <a:solidFill>
                  <a:prstClr val="black"/>
                </a:solidFill>
              </a:rPr>
              <a:t>: seznámení žáků s robotickými sety </a:t>
            </a:r>
            <a:r>
              <a:rPr lang="cs-CZ" altLang="cs-CZ" sz="2200" dirty="0" err="1">
                <a:solidFill>
                  <a:prstClr val="black"/>
                </a:solidFill>
              </a:rPr>
              <a:t>mechatronických</a:t>
            </a:r>
            <a:r>
              <a:rPr lang="cs-CZ" altLang="cs-CZ" sz="2200" dirty="0">
                <a:solidFill>
                  <a:prstClr val="black"/>
                </a:solidFill>
              </a:rPr>
              <a:t> stavebnic I. (Hardware i Software)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1400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b="1" dirty="0">
                <a:solidFill>
                  <a:prstClr val="black"/>
                </a:solidFill>
              </a:rPr>
              <a:t>4. cyklus</a:t>
            </a:r>
            <a:r>
              <a:rPr lang="cs-CZ" altLang="cs-CZ" sz="2200" dirty="0">
                <a:solidFill>
                  <a:prstClr val="black"/>
                </a:solidFill>
              </a:rPr>
              <a:t>: seznámení žáků s robotickými sety </a:t>
            </a:r>
            <a:r>
              <a:rPr lang="cs-CZ" altLang="cs-CZ" sz="2200" dirty="0" err="1">
                <a:solidFill>
                  <a:prstClr val="black"/>
                </a:solidFill>
              </a:rPr>
              <a:t>mechatronických</a:t>
            </a:r>
            <a:r>
              <a:rPr lang="cs-CZ" altLang="cs-CZ" sz="2200" dirty="0">
                <a:solidFill>
                  <a:prstClr val="black"/>
                </a:solidFill>
              </a:rPr>
              <a:t> stavebnic II. (Hardware i Software)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1400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b="1" dirty="0">
                <a:solidFill>
                  <a:prstClr val="black"/>
                </a:solidFill>
              </a:rPr>
              <a:t>5. cyklus</a:t>
            </a:r>
            <a:r>
              <a:rPr lang="cs-CZ" altLang="cs-CZ" sz="2200" dirty="0">
                <a:solidFill>
                  <a:prstClr val="black"/>
                </a:solidFill>
              </a:rPr>
              <a:t>: seznámení žáků s 3D tiskárnami (Hardware i Software)</a:t>
            </a:r>
          </a:p>
          <a:p>
            <a:pPr lvl="0" algn="l">
              <a:lnSpc>
                <a:spcPct val="90000"/>
              </a:lnSpc>
              <a:defRPr/>
            </a:pPr>
            <a:endParaRPr lang="cs-CZ" altLang="cs-CZ" sz="800" b="1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2800" dirty="0">
              <a:solidFill>
                <a:prstClr val="black"/>
              </a:solidFill>
            </a:endParaRP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58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1203313"/>
            <a:ext cx="8856984" cy="918434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Předpokládaný harmonogram projektu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2121747"/>
            <a:ext cx="9144000" cy="4736253"/>
          </a:xfrm>
        </p:spPr>
        <p:txBody>
          <a:bodyPr>
            <a:noAutofit/>
          </a:bodyPr>
          <a:lstStyle/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1400" dirty="0">
              <a:solidFill>
                <a:schemeClr val="tx1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600" b="1" dirty="0">
                <a:solidFill>
                  <a:schemeClr val="tx1"/>
                </a:solidFill>
              </a:rPr>
              <a:t>od 10. do 11.2017 budou probíhat PR aktivity</a:t>
            </a:r>
            <a:r>
              <a:rPr lang="cs-CZ" altLang="cs-CZ" sz="2600" dirty="0">
                <a:solidFill>
                  <a:schemeClr val="tx1"/>
                </a:solidFill>
              </a:rPr>
              <a:t>: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400" dirty="0" err="1">
                <a:solidFill>
                  <a:schemeClr val="tx1"/>
                </a:solidFill>
              </a:rPr>
              <a:t>promo</a:t>
            </a:r>
            <a:r>
              <a:rPr lang="cs-CZ" altLang="cs-CZ" sz="2400" dirty="0">
                <a:solidFill>
                  <a:schemeClr val="tx1"/>
                </a:solidFill>
              </a:rPr>
              <a:t> akce ve vzorové dílně na SŠ Novovysočanská, kdy s předvedením ukázek z programů budou spojeny porady vedení MČ s HMP, porady OŠK MČ s MHMP nebo jednání </a:t>
            </a:r>
            <a:r>
              <a:rPr lang="cs-CZ" altLang="cs-CZ" sz="2400" dirty="0" err="1">
                <a:solidFill>
                  <a:schemeClr val="tx1"/>
                </a:solidFill>
              </a:rPr>
              <a:t>PsV</a:t>
            </a:r>
            <a:r>
              <a:rPr lang="cs-CZ" altLang="cs-CZ" sz="2400" dirty="0">
                <a:solidFill>
                  <a:schemeClr val="tx1"/>
                </a:solidFill>
              </a:rPr>
              <a:t> KAP, workshopy MAP s NIDV apod.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+ následné objednávání programů ZŠ v Centrech PH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1400" dirty="0">
              <a:solidFill>
                <a:schemeClr val="tx1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600" b="1" dirty="0">
                <a:solidFill>
                  <a:schemeClr val="tx1"/>
                </a:solidFill>
              </a:rPr>
              <a:t>od 02.2018 zahájení realizace pilotního programu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1400" b="1" dirty="0">
              <a:solidFill>
                <a:schemeClr val="tx1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600" b="1" dirty="0">
                <a:solidFill>
                  <a:schemeClr val="tx1"/>
                </a:solidFill>
              </a:rPr>
              <a:t>podrobnější informace na:</a:t>
            </a:r>
          </a:p>
          <a:p>
            <a:pPr lvl="0" algn="l">
              <a:lnSpc>
                <a:spcPct val="90000"/>
              </a:lnSpc>
              <a:defRPr/>
            </a:pPr>
            <a:endParaRPr lang="cs-CZ" altLang="cs-CZ" sz="500" b="1" dirty="0">
              <a:solidFill>
                <a:schemeClr val="tx2">
                  <a:lumMod val="75000"/>
                </a:schemeClr>
              </a:solidFill>
            </a:endParaRPr>
          </a:p>
          <a:p>
            <a:pPr lvl="0" algn="l">
              <a:lnSpc>
                <a:spcPct val="90000"/>
              </a:lnSpc>
              <a:defRPr/>
            </a:pPr>
            <a:r>
              <a:rPr lang="cs-CZ" altLang="cs-CZ" sz="2000" i="1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https://online.rizeniskoly.cz/cz/aktuality/otevreny-clanek- praha-poodhaluje-pripravenou-podobu-podpory-polytechnickeho-vzdelavani.a-2774.html</a:t>
            </a:r>
            <a:r>
              <a:rPr lang="cs-CZ" altLang="cs-CZ" sz="2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2000" i="1" dirty="0">
              <a:solidFill>
                <a:schemeClr val="tx1"/>
              </a:solidFill>
            </a:endParaRP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946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2" y="1700808"/>
            <a:ext cx="8358792" cy="475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27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1071546"/>
            <a:ext cx="8856984" cy="1133318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Doplňkové aktivity navazující podpory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2348880"/>
            <a:ext cx="9144000" cy="4869160"/>
          </a:xfrm>
        </p:spPr>
        <p:txBody>
          <a:bodyPr>
            <a:noAutofit/>
          </a:bodyPr>
          <a:lstStyle/>
          <a:p>
            <a:pPr lvl="1" algn="l">
              <a:spcBef>
                <a:spcPct val="0"/>
              </a:spcBef>
            </a:pPr>
            <a:endParaRPr lang="cs-CZ" altLang="cs-CZ" sz="1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0" algn="l">
              <a:spcBef>
                <a:spcPct val="0"/>
              </a:spcBef>
            </a:pP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kromě těchto dvou plošných aktivit bude v rámci projektu I-KAP dále v rámci podpory zatraktivnění polytechnického vzdělávání realizována:</a:t>
            </a:r>
          </a:p>
          <a:p>
            <a:pPr lvl="0" algn="l">
              <a:spcBef>
                <a:spcPct val="0"/>
              </a:spcBef>
            </a:pPr>
            <a:endParaRPr lang="cs-CZ" altLang="cs-CZ" sz="2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nabídka pro žáky ZŠ a jejich rodiče prohlubování znalostí a dovedností spojených s jednotlivými řemesly ve formě odpoledních </a:t>
            </a:r>
            <a:r>
              <a:rPr lang="cs-CZ" altLang="cs-CZ" sz="2400" b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volnočasových kroužků „Kdo umí, ten umí“ </a:t>
            </a: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en-US" altLang="cs-CZ" sz="2400" b="1" dirty="0" err="1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PolyTechBus</a:t>
            </a:r>
            <a:r>
              <a:rPr lang="en-US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 - program </a:t>
            </a:r>
            <a:r>
              <a:rPr lang="en-US" altLang="cs-CZ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mobilní</a:t>
            </a:r>
            <a:r>
              <a:rPr lang="en-US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polytechnické</a:t>
            </a:r>
            <a:r>
              <a:rPr lang="en-US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altLang="cs-CZ" sz="2400" dirty="0" err="1">
                <a:solidFill>
                  <a:prstClr val="black"/>
                </a:solidFill>
                <a:latin typeface="Calibri" panose="020F0502020204030204" pitchFamily="34" charset="0"/>
              </a:rPr>
              <a:t>výchovy</a:t>
            </a: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, zaměřený především na mateřské školy a základní školy v okrajových částech Prahy</a:t>
            </a:r>
            <a:endParaRPr lang="en-US" altLang="cs-CZ"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2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90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88840"/>
            <a:ext cx="8928992" cy="280831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7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 společného sdílení znalostí (CIV)</a:t>
            </a:r>
          </a:p>
          <a:p>
            <a:pPr algn="ctr">
              <a:buNone/>
            </a:pPr>
            <a:endParaRPr lang="cs-CZ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7" name="Obrázek 6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17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214422"/>
            <a:ext cx="8319868" cy="918434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 interaktivního vzdělávání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2204864"/>
            <a:ext cx="9144000" cy="4653136"/>
          </a:xfrm>
        </p:spPr>
        <p:txBody>
          <a:bodyPr>
            <a:noAutofit/>
          </a:bodyPr>
          <a:lstStyle/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projekt bude </a:t>
            </a:r>
            <a:r>
              <a:rPr lang="cs-CZ" altLang="cs-CZ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realizován od 1.9.2018</a:t>
            </a: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12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v rámci projektu </a:t>
            </a:r>
            <a:r>
              <a:rPr lang="cs-CZ" altLang="cs-CZ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vznikne na 15 školách 48 moderních učeben </a:t>
            </a: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umožňující učitelům zavádět do praxe nové metody vzdělávání</a:t>
            </a:r>
          </a:p>
          <a:p>
            <a:pPr lvl="0" algn="l">
              <a:spcBef>
                <a:spcPct val="0"/>
              </a:spcBef>
            </a:pPr>
            <a:r>
              <a:rPr lang="cs-CZ" altLang="cs-CZ" sz="2200" dirty="0">
                <a:solidFill>
                  <a:prstClr val="black"/>
                </a:solidFill>
                <a:latin typeface="Calibri" panose="020F0502020204030204" pitchFamily="34" charset="0"/>
              </a:rPr>
              <a:t>   </a:t>
            </a:r>
            <a:endParaRPr lang="cs-CZ" altLang="cs-CZ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s projektem získají pražské školy </a:t>
            </a:r>
            <a:r>
              <a:rPr lang="cs-CZ" altLang="cs-CZ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30 lektorů </a:t>
            </a: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pro školení s IT technologiemi a </a:t>
            </a:r>
            <a:r>
              <a:rPr lang="cs-CZ" altLang="cs-CZ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100 učitelů – lídrů, </a:t>
            </a: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zkoumající vhodnost jednotlivých technologií pro různé předměty</a:t>
            </a: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od </a:t>
            </a:r>
            <a:r>
              <a:rPr lang="cs-CZ" altLang="cs-CZ" sz="2400" b="1" dirty="0">
                <a:solidFill>
                  <a:prstClr val="black"/>
                </a:solidFill>
                <a:latin typeface="Calibri" panose="020F0502020204030204" pitchFamily="34" charset="0"/>
              </a:rPr>
              <a:t>1.9.2019 by pak tyto centra budou pořádat sdílející workshopy, kulaté stoly a ukázkové hodiny</a:t>
            </a:r>
            <a:r>
              <a:rPr lang="cs-CZ" altLang="cs-CZ" sz="2400" dirty="0">
                <a:solidFill>
                  <a:prstClr val="black"/>
                </a:solidFill>
                <a:latin typeface="Calibri" panose="020F0502020204030204" pitchFamily="34" charset="0"/>
              </a:rPr>
              <a:t> pro učitele pražských škol, včetně možnosti si předem vyzkoušet různé technologie pro vzdělávání před jejich pořízením   </a:t>
            </a:r>
          </a:p>
          <a:p>
            <a:pPr lvl="0" algn="l">
              <a:spcBef>
                <a:spcPct val="0"/>
              </a:spcBef>
            </a:pPr>
            <a:endParaRPr lang="cs-CZ" altLang="cs-CZ" sz="18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36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989302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 znamená 15 míst společného sdílení</a:t>
            </a:r>
          </a:p>
        </p:txBody>
      </p:sp>
      <p:sp>
        <p:nvSpPr>
          <p:cNvPr id="3" name="Podnadpis 2"/>
          <p:cNvSpPr>
            <a:spLocks noGrp="1"/>
          </p:cNvSpPr>
          <p:nvPr>
            <p:ph sz="half" idx="1"/>
          </p:nvPr>
        </p:nvSpPr>
        <p:spPr>
          <a:xfrm>
            <a:off x="107504" y="2060848"/>
            <a:ext cx="4388296" cy="4797152"/>
          </a:xfrm>
        </p:spPr>
        <p:txBody>
          <a:bodyPr>
            <a:noAutofit/>
          </a:bodyPr>
          <a:lstStyle/>
          <a:p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VOŠ a SPŠ elektrotechnická</a:t>
            </a:r>
          </a:p>
          <a:p>
            <a:pPr marL="0" indent="0">
              <a:buNone/>
            </a:pPr>
            <a:r>
              <a:rPr lang="cs-CZ" sz="1400" dirty="0"/>
              <a:t>       Praha 1, Na Příkopě 16</a:t>
            </a:r>
            <a:endParaRPr lang="cs-CZ" sz="1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SPŠS, škola hl.m. Prahy</a:t>
            </a:r>
          </a:p>
          <a:p>
            <a:pPr marL="0" indent="0">
              <a:buNone/>
            </a:pPr>
            <a:r>
              <a:rPr lang="cs-CZ" sz="1400" dirty="0"/>
              <a:t>      Praha 1, Betlémská 4/287</a:t>
            </a:r>
            <a:endParaRPr lang="cs-CZ" sz="1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Gymnázium Na Pražačce</a:t>
            </a:r>
          </a:p>
          <a:p>
            <a:pPr marL="0" indent="0">
              <a:buNone/>
            </a:pPr>
            <a:r>
              <a:rPr lang="cs-CZ" sz="1400" b="1" dirty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cs-CZ" sz="1400" dirty="0"/>
              <a:t>Praha 3, Nad Ohradou 23</a:t>
            </a:r>
            <a:endParaRPr lang="cs-CZ" sz="14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Střední odborné učiliště</a:t>
            </a:r>
          </a:p>
          <a:p>
            <a:pPr marL="0" indent="0">
              <a:buNone/>
            </a:pPr>
            <a:r>
              <a:rPr lang="cs-CZ" sz="1400" dirty="0"/>
              <a:t>       Praha 4, Ohradní 57</a:t>
            </a:r>
          </a:p>
          <a:p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Akademie řemesel Praha – SŠT</a:t>
            </a:r>
          </a:p>
          <a:p>
            <a:pPr marL="0" indent="0">
              <a:buNone/>
            </a:pPr>
            <a:r>
              <a:rPr lang="cs-CZ" sz="1400" dirty="0"/>
              <a:t>       Praha 4, Zelený pruh 1294/52</a:t>
            </a:r>
          </a:p>
          <a:p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Střední škola umělecká a řemeslná</a:t>
            </a:r>
          </a:p>
          <a:p>
            <a:pPr marL="0" indent="0">
              <a:buNone/>
            </a:pPr>
            <a:r>
              <a:rPr lang="cs-CZ" sz="1400" dirty="0"/>
              <a:t>       Praha 5, Nový </a:t>
            </a:r>
            <a:r>
              <a:rPr lang="cs-CZ" sz="1400" dirty="0" err="1"/>
              <a:t>Zlíchov</a:t>
            </a:r>
            <a:r>
              <a:rPr lang="cs-CZ" sz="1400" dirty="0"/>
              <a:t> 1063/1</a:t>
            </a:r>
          </a:p>
          <a:p>
            <a:pPr lvl="0">
              <a:lnSpc>
                <a:spcPct val="90000"/>
              </a:lnSpc>
              <a:defRPr/>
            </a:pPr>
            <a:r>
              <a:rPr lang="cs-CZ" altLang="cs-CZ" sz="1800" b="1" dirty="0">
                <a:solidFill>
                  <a:schemeClr val="tx2">
                    <a:lumMod val="75000"/>
                  </a:schemeClr>
                </a:solidFill>
              </a:rPr>
              <a:t>VOŠ, SOŠ a Gymnázium</a:t>
            </a:r>
          </a:p>
          <a:p>
            <a:pPr marL="0" lvl="0" indent="0">
              <a:lnSpc>
                <a:spcPct val="90000"/>
              </a:lnSpc>
              <a:buNone/>
              <a:defRPr/>
            </a:pPr>
            <a:r>
              <a:rPr lang="cs-CZ" altLang="cs-CZ" sz="1400" dirty="0"/>
              <a:t>       Praha 6, Evropská 33</a:t>
            </a:r>
          </a:p>
          <a:p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SŠ- COPT</a:t>
            </a:r>
          </a:p>
          <a:p>
            <a:pPr marL="0" indent="0">
              <a:buNone/>
            </a:pPr>
            <a:r>
              <a:rPr lang="cs-CZ" sz="1400" dirty="0"/>
              <a:t>       Praha 9, Poděbradská 1/179</a:t>
            </a:r>
          </a:p>
          <a:p>
            <a:pPr marL="0" lvl="0" indent="0">
              <a:lnSpc>
                <a:spcPct val="90000"/>
              </a:lnSpc>
              <a:buNone/>
              <a:defRPr/>
            </a:pPr>
            <a:endParaRPr lang="cs-CZ" altLang="cs-CZ" sz="1600" dirty="0"/>
          </a:p>
          <a:p>
            <a:pPr marL="0" lvl="0" indent="0">
              <a:lnSpc>
                <a:spcPct val="90000"/>
              </a:lnSpc>
              <a:buNone/>
              <a:defRPr/>
            </a:pPr>
            <a:endParaRPr lang="cs-CZ" altLang="cs-CZ" sz="1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316288" cy="4797152"/>
          </a:xfrm>
        </p:spPr>
        <p:txBody>
          <a:bodyPr>
            <a:normAutofit/>
          </a:bodyPr>
          <a:lstStyle/>
          <a:p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VOŠ a SŠSE</a:t>
            </a:r>
          </a:p>
          <a:p>
            <a:pPr marL="0" indent="0">
              <a:buNone/>
            </a:pPr>
            <a:r>
              <a:rPr lang="cs-CZ" sz="1400" dirty="0"/>
              <a:t>       Praha 9, Novovysočanská 280/48</a:t>
            </a:r>
          </a:p>
          <a:p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SOŠ stavební a zahradnická</a:t>
            </a:r>
          </a:p>
          <a:p>
            <a:pPr marL="0" indent="0">
              <a:buNone/>
            </a:pPr>
            <a:r>
              <a:rPr lang="cs-CZ" sz="1400" dirty="0"/>
              <a:t>       Praha 9, Učňovská 1</a:t>
            </a:r>
          </a:p>
          <a:p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SŠ automobilní a informatiky</a:t>
            </a:r>
          </a:p>
          <a:p>
            <a:pPr marL="0" indent="0">
              <a:buNone/>
            </a:pPr>
            <a:r>
              <a:rPr lang="cs-CZ" sz="1400" dirty="0"/>
              <a:t>       Praha 10, Weilova 1270/4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ZŠ pro zrakově postižené</a:t>
            </a:r>
          </a:p>
          <a:p>
            <a:pPr marL="0" indent="0">
              <a:buNone/>
            </a:pPr>
            <a:r>
              <a:rPr lang="cs-CZ" sz="1400" dirty="0"/>
              <a:t>       Praha 2, nám. Míru 19</a:t>
            </a:r>
          </a:p>
          <a:p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Odborné učiliště Vyšehrad</a:t>
            </a:r>
          </a:p>
          <a:p>
            <a:pPr marL="0" indent="0">
              <a:buNone/>
            </a:pPr>
            <a:r>
              <a:rPr lang="cs-CZ" sz="1400" dirty="0"/>
              <a:t>       Praha 2, Vratislavova 6/31</a:t>
            </a:r>
          </a:p>
          <a:p>
            <a:pPr lvl="0"/>
            <a:r>
              <a:rPr lang="cs-CZ" sz="1800" b="1" dirty="0">
                <a:solidFill>
                  <a:srgbClr val="8064A2"/>
                </a:solidFill>
              </a:rPr>
              <a:t>Gymnázium a </a:t>
            </a:r>
            <a:r>
              <a:rPr lang="cs-CZ" sz="1800" b="1">
                <a:solidFill>
                  <a:srgbClr val="8064A2"/>
                </a:solidFill>
              </a:rPr>
              <a:t>Hudební škola </a:t>
            </a:r>
            <a:r>
              <a:rPr lang="cs-CZ" sz="1800" b="1" dirty="0">
                <a:solidFill>
                  <a:srgbClr val="8064A2"/>
                </a:solidFill>
              </a:rPr>
              <a:t>HMP</a:t>
            </a:r>
          </a:p>
          <a:p>
            <a:pPr marL="0" lvl="0" indent="0">
              <a:buNone/>
            </a:pPr>
            <a:r>
              <a:rPr lang="cs-CZ" sz="1400" dirty="0">
                <a:solidFill>
                  <a:prstClr val="black"/>
                </a:solidFill>
              </a:rPr>
              <a:t>       Praha 3, Komenského nám. 400/9</a:t>
            </a:r>
          </a:p>
          <a:p>
            <a:r>
              <a:rPr lang="cs-CZ" sz="1800" b="1" dirty="0">
                <a:solidFill>
                  <a:schemeClr val="accent4"/>
                </a:solidFill>
              </a:rPr>
              <a:t>ZUŠ Praha 10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cs-CZ" sz="1400" dirty="0"/>
              <a:t>Praha 10, </a:t>
            </a:r>
            <a:r>
              <a:rPr lang="cs-CZ" sz="1400" dirty="0" err="1"/>
              <a:t>Trhanovské</a:t>
            </a:r>
            <a:r>
              <a:rPr lang="cs-CZ" sz="1400" dirty="0"/>
              <a:t> náměstí 8/129</a:t>
            </a:r>
            <a:endParaRPr lang="cs-CZ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cs-CZ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71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22"/>
            <a:ext cx="9144000" cy="646715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22"/>
            <a:ext cx="9144000" cy="646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31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22"/>
            <a:ext cx="9144000" cy="646715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22"/>
            <a:ext cx="9144000" cy="646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20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22"/>
            <a:ext cx="9144000" cy="646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97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203313"/>
            <a:ext cx="8391876" cy="918434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VVV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988841"/>
            <a:ext cx="9144000" cy="4869160"/>
          </a:xfrm>
        </p:spPr>
        <p:txBody>
          <a:bodyPr>
            <a:noAutofit/>
          </a:bodyPr>
          <a:lstStyle/>
          <a:p>
            <a:pPr lvl="0" algn="l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prstClr val="black"/>
                </a:solidFill>
              </a:rPr>
              <a:t>= cílem je podpořit znalostní kompetence  a personální kapacity škol vč. nejnutnějšího neinvestičního vybavení</a:t>
            </a:r>
          </a:p>
          <a:p>
            <a:pPr lvl="0" algn="l">
              <a:lnSpc>
                <a:spcPct val="90000"/>
              </a:lnSpc>
              <a:defRPr/>
            </a:pPr>
            <a:endParaRPr lang="cs-CZ" altLang="cs-CZ" sz="500" dirty="0">
              <a:solidFill>
                <a:prstClr val="black"/>
              </a:solidFill>
            </a:endParaRP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600" dirty="0">
                <a:solidFill>
                  <a:schemeClr val="tx1"/>
                </a:solidFill>
              </a:rPr>
              <a:t>inkluzivní vzdělávání pro SVL </a:t>
            </a:r>
            <a:r>
              <a:rPr lang="cs-CZ" altLang="cs-CZ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08/2017 do 12/2018</a:t>
            </a:r>
          </a:p>
          <a:p>
            <a:pPr algn="l">
              <a:lnSpc>
                <a:spcPct val="90000"/>
              </a:lnSpc>
              <a:defRPr/>
            </a:pPr>
            <a:r>
              <a:rPr lang="cs-CZ" altLang="cs-CZ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SVL na https://www.esfcr.cz/mapa/int_ph1_1.html      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600" dirty="0">
                <a:solidFill>
                  <a:schemeClr val="tx1"/>
                </a:solidFill>
              </a:rPr>
              <a:t>šablony pro SVČ </a:t>
            </a:r>
            <a:r>
              <a:rPr lang="cs-CZ" altLang="cs-CZ" sz="2600" dirty="0">
                <a:solidFill>
                  <a:srgbClr val="C00000"/>
                </a:solidFill>
              </a:rPr>
              <a:t>přesunou se </a:t>
            </a:r>
            <a:r>
              <a:rPr lang="cs-CZ" altLang="cs-CZ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02/2018 </a:t>
            </a:r>
            <a:endParaRPr lang="cs-CZ" altLang="cs-CZ" sz="2600" dirty="0">
              <a:solidFill>
                <a:srgbClr val="C00000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600" dirty="0">
                <a:solidFill>
                  <a:prstClr val="black"/>
                </a:solidFill>
              </a:rPr>
              <a:t>MAP II </a:t>
            </a:r>
            <a:r>
              <a:rPr lang="cs-CZ" altLang="cs-CZ" sz="2600" dirty="0">
                <a:solidFill>
                  <a:schemeClr val="tx1"/>
                </a:solidFill>
              </a:rPr>
              <a:t>vyhlášení </a:t>
            </a:r>
            <a:r>
              <a:rPr lang="cs-CZ" altLang="cs-CZ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11/2017 do 10/2018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600" dirty="0">
                <a:solidFill>
                  <a:schemeClr val="tx1"/>
                </a:solidFill>
              </a:rPr>
              <a:t>implementace MAP I. </a:t>
            </a:r>
            <a:r>
              <a:rPr lang="cs-CZ" altLang="cs-CZ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01/2018 do 03/2018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600" dirty="0">
                <a:solidFill>
                  <a:schemeClr val="tx1"/>
                </a:solidFill>
              </a:rPr>
              <a:t>šablony II. pro MŠ a ZŠ </a:t>
            </a:r>
            <a:r>
              <a:rPr lang="cs-CZ" altLang="cs-CZ" sz="2600" dirty="0">
                <a:solidFill>
                  <a:srgbClr val="C00000"/>
                </a:solidFill>
              </a:rPr>
              <a:t>budou až v</a:t>
            </a:r>
            <a:r>
              <a:rPr lang="cs-CZ" altLang="cs-CZ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02/2018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plánuje se rozšíření i pro ŠD, ŠK a ZUŠ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1000" dirty="0">
              <a:solidFill>
                <a:schemeClr val="tx1"/>
              </a:solidFill>
            </a:endParaRPr>
          </a:p>
          <a:p>
            <a:pPr lvl="1" algn="l">
              <a:lnSpc>
                <a:spcPct val="90000"/>
              </a:lnSpc>
              <a:defRPr/>
            </a:pPr>
            <a:endParaRPr lang="cs-CZ" altLang="cs-CZ" sz="200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600" dirty="0">
                <a:solidFill>
                  <a:prstClr val="black"/>
                </a:solidFill>
              </a:rPr>
              <a:t>harmonogram výzev na rok 2017</a:t>
            </a:r>
          </a:p>
          <a:p>
            <a:pPr lvl="0">
              <a:lnSpc>
                <a:spcPct val="90000"/>
              </a:lnSpc>
              <a:defRPr/>
            </a:pPr>
            <a:r>
              <a:rPr lang="cs-CZ" altLang="cs-CZ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Sledujte na http://www.msmt.cz/strukturalni-fondy-1/harmonogram-vyzev-op-vvv</a:t>
            </a: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90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22"/>
            <a:ext cx="9144000" cy="646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257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22"/>
            <a:ext cx="9144000" cy="646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95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316835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cs-CZ" sz="7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Aktivity na podporu rozvoje</a:t>
            </a:r>
          </a:p>
          <a:p>
            <a:pPr algn="ctr">
              <a:buNone/>
            </a:pPr>
            <a:r>
              <a:rPr lang="cs-CZ" sz="7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učitelských dovedností </a:t>
            </a:r>
          </a:p>
          <a:p>
            <a:pPr algn="ctr">
              <a:buNone/>
            </a:pPr>
            <a:r>
              <a:rPr lang="cs-CZ" sz="7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komunikace</a:t>
            </a:r>
          </a:p>
          <a:p>
            <a:pPr algn="ctr">
              <a:buNone/>
            </a:pPr>
            <a:endParaRPr lang="cs-CZ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7" name="Obrázek 6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64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colorTemperature colorTemp="11500"/>
                    </a14:imgEffect>
                    <a14:imgEffect>
                      <a14:saturation sat="80000"/>
                    </a14:imgEffect>
                    <a14:imgEffect>
                      <a14:brightnessContrast bright="17000" contrast="-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101654"/>
            <a:ext cx="7344816" cy="465171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214422"/>
            <a:ext cx="8319868" cy="918434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otevřených škol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2204864"/>
            <a:ext cx="8928992" cy="4653136"/>
          </a:xfrm>
        </p:spPr>
        <p:txBody>
          <a:bodyPr>
            <a:noAutofit/>
          </a:bodyPr>
          <a:lstStyle/>
          <a:p>
            <a:pPr lvl="0" algn="l">
              <a:spcBef>
                <a:spcPct val="0"/>
              </a:spcBef>
            </a:pPr>
            <a:r>
              <a:rPr lang="cs-CZ" altLang="cs-CZ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= školský portál pro společné setkávání a vzdělávání</a:t>
            </a:r>
            <a:endParaRPr lang="cs-CZ" altLang="cs-CZ" sz="1400" b="1" i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 algn="l">
              <a:spcBef>
                <a:spcPct val="0"/>
              </a:spcBef>
            </a:pPr>
            <a:endParaRPr lang="cs-CZ" altLang="cs-CZ" sz="1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4000" b="1" dirty="0">
                <a:solidFill>
                  <a:prstClr val="black"/>
                </a:solidFill>
                <a:latin typeface="Calibri" panose="020F0502020204030204" pitchFamily="34" charset="0"/>
              </a:rPr>
              <a:t>Mapa otevřených pražských škol</a:t>
            </a:r>
            <a:r>
              <a:rPr lang="cs-CZ" altLang="cs-CZ" sz="4000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3000" b="1" dirty="0">
                <a:solidFill>
                  <a:prstClr val="black"/>
                </a:solidFill>
                <a:latin typeface="Calibri" panose="020F0502020204030204" pitchFamily="34" charset="0"/>
              </a:rPr>
              <a:t>nástroj na rychlé, intuitivní a účelné procházení nabídky bohatých aktivit škol a vzdělávacích organizací na území Prahy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3000" b="1" dirty="0">
                <a:solidFill>
                  <a:prstClr val="black"/>
                </a:solidFill>
                <a:latin typeface="Calibri" panose="020F0502020204030204" pitchFamily="34" charset="0"/>
              </a:rPr>
              <a:t>propojení škol a pedagogů mezi sebou, s rodiči, zaměstnavateli,  soukromými subjekty a orgány státní správy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82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125"/>
                    </a14:imgEffect>
                    <a14:imgEffect>
                      <a14:saturation sat="3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75954"/>
            <a:ext cx="4469401" cy="375213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dist="35921" dir="2700000" algn="ctr" rotWithShape="0">
              <a:schemeClr val="tx2">
                <a:alpha val="0"/>
              </a:schemeClr>
            </a:outerShdw>
            <a:softEdge rad="774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1214422"/>
            <a:ext cx="8856984" cy="1278474"/>
          </a:xfrm>
        </p:spPr>
        <p:txBody>
          <a:bodyPr>
            <a:normAutofit/>
          </a:bodyPr>
          <a:lstStyle/>
          <a:p>
            <a:r>
              <a:rPr lang="cs-CZ" sz="40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Sollertia</a:t>
            </a:r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naše dovednostní soutěž v mezinárodním rozměru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4005064"/>
          </a:xfrm>
        </p:spPr>
        <p:txBody>
          <a:bodyPr>
            <a:noAutofit/>
          </a:bodyPr>
          <a:lstStyle/>
          <a:p>
            <a:pPr lvl="0" algn="l">
              <a:spcBef>
                <a:spcPct val="0"/>
              </a:spcBef>
            </a:pPr>
            <a:r>
              <a:rPr lang="cs-CZ" altLang="cs-CZ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= cílem je realizace pražské dovednostní soutěže se</a:t>
            </a:r>
          </a:p>
          <a:p>
            <a:pPr lvl="0" algn="l">
              <a:spcBef>
                <a:spcPct val="0"/>
              </a:spcBef>
            </a:pPr>
            <a:r>
              <a:rPr lang="cs-CZ" altLang="cs-CZ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  zahraniční účastí</a:t>
            </a:r>
            <a:endParaRPr lang="cs-CZ" altLang="cs-CZ" sz="1400" i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 algn="l">
              <a:spcBef>
                <a:spcPct val="0"/>
              </a:spcBef>
            </a:pPr>
            <a:endParaRPr lang="cs-CZ" altLang="cs-CZ" sz="1400" i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800" b="1" dirty="0">
                <a:solidFill>
                  <a:prstClr val="black"/>
                </a:solidFill>
                <a:latin typeface="Calibri" panose="020F0502020204030204" pitchFamily="34" charset="0"/>
              </a:rPr>
              <a:t>očekáváné cíle:</a:t>
            </a: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10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b="1" dirty="0">
                <a:solidFill>
                  <a:prstClr val="black"/>
                </a:solidFill>
                <a:latin typeface="Calibri" panose="020F0502020204030204" pitchFamily="34" charset="0"/>
              </a:rPr>
              <a:t>možnost porovnání pracovních dovedností a naučených postupů nejen mezi žáky z jednotlivých zemí, ale i mezi odborníky u soutěženého řemesla 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18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>
              <a:spcBef>
                <a:spcPct val="0"/>
              </a:spcBef>
            </a:pPr>
            <a:r>
              <a:rPr lang="cs-CZ" altLang="cs-CZ" sz="40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Sollertia</a:t>
            </a:r>
            <a:r>
              <a:rPr lang="cs-CZ" alt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je chráněna ochranou známkou</a:t>
            </a: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9985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214422"/>
            <a:ext cx="8319868" cy="918434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Workshopy propojující pedagogy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2276872"/>
            <a:ext cx="9144000" cy="4581128"/>
          </a:xfrm>
        </p:spPr>
        <p:txBody>
          <a:bodyPr>
            <a:noAutofit/>
          </a:bodyPr>
          <a:lstStyle/>
          <a:p>
            <a:pPr lvl="0" algn="l">
              <a:spcBef>
                <a:spcPct val="0"/>
              </a:spcBef>
            </a:pPr>
            <a:r>
              <a:rPr lang="cs-CZ" altLang="cs-CZ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= rozvoj kompetencí pedagogů běžných škol </a:t>
            </a:r>
            <a:endParaRPr lang="cs-CZ" altLang="cs-CZ" sz="1400" i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 algn="l">
              <a:spcBef>
                <a:spcPct val="0"/>
              </a:spcBef>
            </a:pPr>
            <a:endParaRPr lang="cs-CZ" altLang="cs-CZ" sz="1400" i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sz="2800" dirty="0">
                <a:solidFill>
                  <a:prstClr val="black"/>
                </a:solidFill>
                <a:latin typeface="Calibri" panose="020F0502020204030204" pitchFamily="34" charset="0"/>
              </a:rPr>
              <a:t>workshopy zaměřené na:</a:t>
            </a:r>
          </a:p>
          <a:p>
            <a:pPr marL="342900" lvl="0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1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dirty="0">
                <a:solidFill>
                  <a:prstClr val="black"/>
                </a:solidFill>
                <a:latin typeface="Calibri" panose="020F0502020204030204" pitchFamily="34" charset="0"/>
              </a:rPr>
              <a:t>syndrom vyhoření, psychohygienu a zvládání stresu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1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pt-BR" altLang="cs-CZ" dirty="0">
                <a:solidFill>
                  <a:prstClr val="black"/>
                </a:solidFill>
                <a:latin typeface="Calibri" panose="020F0502020204030204" pitchFamily="34" charset="0"/>
              </a:rPr>
              <a:t>podpora a prohlubování práce se žáky </a:t>
            </a:r>
            <a:r>
              <a:rPr lang="cs-CZ" altLang="cs-CZ" dirty="0">
                <a:solidFill>
                  <a:prstClr val="black"/>
                </a:solidFill>
                <a:latin typeface="Calibri" panose="020F0502020204030204" pitchFamily="34" charset="0"/>
              </a:rPr>
              <a:t>v rámci inkluze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1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dirty="0">
                <a:solidFill>
                  <a:prstClr val="black"/>
                </a:solidFill>
                <a:latin typeface="Calibri" panose="020F0502020204030204" pitchFamily="34" charset="0"/>
              </a:rPr>
              <a:t>přípravu a vedení inovativních metod výuky</a:t>
            </a: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endParaRPr lang="cs-CZ" altLang="cs-CZ" sz="1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00100" lvl="1" indent="-342900" algn="l">
              <a:spcBef>
                <a:spcPct val="0"/>
              </a:spcBef>
              <a:buFont typeface="Arial" pitchFamily="34" charset="0"/>
              <a:buChar char="•"/>
            </a:pPr>
            <a:r>
              <a:rPr lang="cs-CZ" altLang="cs-CZ" dirty="0">
                <a:solidFill>
                  <a:prstClr val="black"/>
                </a:solidFill>
                <a:latin typeface="Calibri" panose="020F0502020204030204" pitchFamily="34" charset="0"/>
              </a:rPr>
              <a:t>zavádění nových technologií a pomůcek do výuky </a:t>
            </a:r>
          </a:p>
          <a:p>
            <a:pPr lvl="0" algn="l">
              <a:spcBef>
                <a:spcPct val="0"/>
              </a:spcBef>
            </a:pPr>
            <a:endParaRPr lang="cs-CZ" altLang="cs-CZ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484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988840"/>
            <a:ext cx="8928992" cy="2808312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7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Cesta za efektivní</a:t>
            </a:r>
          </a:p>
          <a:p>
            <a:pPr algn="ctr">
              <a:buNone/>
            </a:pPr>
            <a:r>
              <a:rPr lang="cs-CZ" sz="7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podporou inkluze</a:t>
            </a:r>
          </a:p>
          <a:p>
            <a:pPr algn="ctr">
              <a:buNone/>
            </a:pPr>
            <a:endParaRPr lang="cs-CZ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ázek 4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7" name="Obrázek 6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0" y="56612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4000" b="1" dirty="0"/>
              <a:t>tvorba školské inkluzivní koncepce kraje</a:t>
            </a:r>
          </a:p>
        </p:txBody>
      </p:sp>
    </p:spTree>
    <p:extLst>
      <p:ext uri="{BB962C8B-B14F-4D97-AF65-F5344CB8AC3E}">
        <p14:creationId xmlns:p14="http://schemas.microsoft.com/office/powerpoint/2010/main" val="17628670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268760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3717032"/>
            <a:ext cx="8229600" cy="2952328"/>
          </a:xfrm>
        </p:spPr>
        <p:txBody>
          <a:bodyPr>
            <a:normAutofit/>
          </a:bodyPr>
          <a:lstStyle/>
          <a:p>
            <a:pPr>
              <a:buNone/>
            </a:pPr>
            <a:endParaRPr lang="cs-CZ" sz="2800" dirty="0"/>
          </a:p>
          <a:p>
            <a:pPr>
              <a:buNone/>
            </a:pPr>
            <a:endParaRPr lang="cs-CZ" sz="2800" dirty="0"/>
          </a:p>
          <a:p>
            <a:pPr marL="0" indent="0">
              <a:buNone/>
            </a:pPr>
            <a:r>
              <a:rPr lang="cs-CZ" altLang="cs-CZ" sz="2800" b="1" dirty="0">
                <a:solidFill>
                  <a:schemeClr val="tx2">
                    <a:lumMod val="75000"/>
                  </a:schemeClr>
                </a:solidFill>
              </a:rPr>
              <a:t>Filip Kuchař</a:t>
            </a:r>
          </a:p>
          <a:p>
            <a:pPr marL="0" indent="0">
              <a:buNone/>
            </a:pPr>
            <a:r>
              <a:rPr lang="cs-CZ" altLang="cs-CZ" sz="1400" dirty="0">
                <a:solidFill>
                  <a:schemeClr val="tx2">
                    <a:lumMod val="75000"/>
                  </a:schemeClr>
                </a:solidFill>
              </a:rPr>
              <a:t>vedoucí odd. koncepce a projektů odboru školství MHMP</a:t>
            </a:r>
          </a:p>
          <a:p>
            <a:pPr marL="0" indent="0">
              <a:buNone/>
            </a:pPr>
            <a:endParaRPr lang="cs-CZ" altLang="cs-CZ" sz="10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filip.kuchar@praha.eu</a:t>
            </a:r>
          </a:p>
          <a:p>
            <a:pPr marL="0" indent="0">
              <a:buNone/>
            </a:pPr>
            <a:r>
              <a:rPr lang="cs-CZ" altLang="cs-CZ" sz="2400" dirty="0">
                <a:solidFill>
                  <a:schemeClr val="tx2">
                    <a:lumMod val="75000"/>
                  </a:schemeClr>
                </a:solidFill>
              </a:rPr>
              <a:t>+420 739 044 375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Obrázek 3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5" name="Obrázek 4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203313"/>
            <a:ext cx="8391876" cy="713519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 PPR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>
            <a:noAutofit/>
          </a:bodyPr>
          <a:lstStyle/>
          <a:p>
            <a:pPr lvl="0" algn="l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prstClr val="black"/>
                </a:solidFill>
              </a:rPr>
              <a:t>= cílem je získat finanční zdroje na navýšení kapacit a kvalitnější vybavení škol </a:t>
            </a:r>
            <a:endParaRPr lang="cs-CZ" altLang="cs-CZ" sz="500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1600" b="1" dirty="0">
                <a:solidFill>
                  <a:prstClr val="black"/>
                </a:solidFill>
              </a:rPr>
              <a:t>S.C. 1.1.: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dirty="0">
                <a:solidFill>
                  <a:prstClr val="black"/>
                </a:solidFill>
              </a:rPr>
              <a:t>č. 29 - inovační poptávka veřejného sektoru II </a:t>
            </a:r>
            <a:r>
              <a:rPr lang="cs-CZ" altLang="cs-CZ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7/2017</a:t>
            </a:r>
            <a:r>
              <a:rPr lang="cs-CZ" altLang="cs-CZ" sz="2200" dirty="0">
                <a:solidFill>
                  <a:prstClr val="black"/>
                </a:solidFill>
              </a:rPr>
              <a:t>  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1600" b="1" dirty="0">
                <a:solidFill>
                  <a:prstClr val="black"/>
                </a:solidFill>
              </a:rPr>
              <a:t>S.C. 2.1.: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dirty="0">
                <a:solidFill>
                  <a:prstClr val="black"/>
                </a:solidFill>
              </a:rPr>
              <a:t>č. 30 - energetické úspory v městských objektech – IQ budovy </a:t>
            </a:r>
            <a:r>
              <a:rPr lang="cs-CZ" altLang="cs-CZ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7/2017</a:t>
            </a:r>
            <a:r>
              <a:rPr lang="cs-CZ" altLang="cs-CZ" sz="2200" dirty="0">
                <a:solidFill>
                  <a:prstClr val="black"/>
                </a:solidFill>
              </a:rPr>
              <a:t>  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1600" b="1" dirty="0">
                <a:solidFill>
                  <a:prstClr val="black"/>
                </a:solidFill>
              </a:rPr>
              <a:t>S.C. 3.3.: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dirty="0">
                <a:solidFill>
                  <a:prstClr val="black"/>
                </a:solidFill>
              </a:rPr>
              <a:t>č. 34 - podpora komunitního života a sociálního podnikání </a:t>
            </a:r>
            <a:r>
              <a:rPr lang="cs-CZ" altLang="cs-CZ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9/2017</a:t>
            </a:r>
            <a:r>
              <a:rPr lang="cs-CZ" altLang="cs-CZ" sz="2200" dirty="0">
                <a:solidFill>
                  <a:prstClr val="black"/>
                </a:solidFill>
              </a:rPr>
              <a:t>  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1600" b="1" dirty="0">
                <a:solidFill>
                  <a:prstClr val="black"/>
                </a:solidFill>
              </a:rPr>
              <a:t>S.C. 4.1.: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dirty="0">
                <a:solidFill>
                  <a:prstClr val="black"/>
                </a:solidFill>
              </a:rPr>
              <a:t>č. 36 - zvýšení kapacity MŠ a zařízení pro děti do 3let </a:t>
            </a:r>
            <a:r>
              <a:rPr lang="cs-CZ" altLang="cs-CZ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11/2017 </a:t>
            </a:r>
            <a:r>
              <a:rPr lang="cs-CZ" altLang="cs-CZ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PRŮBĚŽNÁ</a:t>
            </a:r>
            <a:r>
              <a:rPr lang="cs-CZ" altLang="cs-CZ" sz="2200" dirty="0">
                <a:solidFill>
                  <a:srgbClr val="FF0000"/>
                </a:solidFill>
              </a:rPr>
              <a:t>  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dirty="0">
                <a:solidFill>
                  <a:prstClr val="black"/>
                </a:solidFill>
              </a:rPr>
              <a:t>č. 37 - modernizace zařízení a vybavení škol </a:t>
            </a:r>
            <a:r>
              <a:rPr lang="cs-CZ" altLang="cs-CZ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11/2017                  </a:t>
            </a:r>
            <a:r>
              <a:rPr lang="cs-CZ" altLang="cs-CZ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KOLOVÁ</a:t>
            </a:r>
            <a:endParaRPr lang="cs-CZ" altLang="cs-CZ" sz="2200" dirty="0">
              <a:solidFill>
                <a:srgbClr val="FF0000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1600" b="1" dirty="0">
                <a:solidFill>
                  <a:prstClr val="black"/>
                </a:solidFill>
              </a:rPr>
              <a:t>S.C. 4.2.: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dirty="0">
                <a:solidFill>
                  <a:prstClr val="black"/>
                </a:solidFill>
              </a:rPr>
              <a:t>č. 28 – inkluze a multikulturní vzdělávání </a:t>
            </a:r>
            <a:r>
              <a:rPr lang="cs-CZ" altLang="cs-CZ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spíše v </a:t>
            </a:r>
            <a:r>
              <a:rPr lang="cs-CZ" altLang="cs-CZ" sz="2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11/2017 </a:t>
            </a:r>
            <a:endParaRPr lang="cs-CZ" altLang="cs-CZ" sz="2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dirty="0">
                <a:solidFill>
                  <a:prstClr val="black"/>
                </a:solidFill>
              </a:rPr>
              <a:t>č. 41 – posílení kapacit pro interkulturní vzdělávání v </a:t>
            </a:r>
            <a:r>
              <a:rPr lang="cs-CZ" altLang="cs-CZ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10/2017</a:t>
            </a:r>
            <a:endParaRPr lang="cs-CZ" altLang="cs-CZ" sz="5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cs-CZ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Sledujte na </a:t>
            </a:r>
            <a:r>
              <a:rPr lang="cs-CZ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 http://penizeproprahu.cz/vyzvy/</a:t>
            </a:r>
            <a:endParaRPr lang="cs-CZ" altLang="cs-CZ" sz="1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2800" dirty="0">
              <a:solidFill>
                <a:prstClr val="black"/>
              </a:solidFill>
            </a:endParaRPr>
          </a:p>
          <a:p>
            <a:pPr lvl="0" algn="l">
              <a:lnSpc>
                <a:spcPct val="90000"/>
              </a:lnSpc>
              <a:defRPr/>
            </a:pPr>
            <a:endParaRPr lang="cs-CZ" altLang="cs-CZ" dirty="0">
              <a:solidFill>
                <a:prstClr val="black"/>
              </a:solidFill>
            </a:endParaRP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7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57643"/>
            <a:ext cx="3747931" cy="540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9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9386"/>
            <a:ext cx="3780685" cy="544692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04" y="1484784"/>
            <a:ext cx="3772739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56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203313"/>
            <a:ext cx="8391876" cy="857535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MHMP – Celoměstské programy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9144000" cy="4869160"/>
          </a:xfrm>
        </p:spPr>
        <p:txBody>
          <a:bodyPr>
            <a:noAutofit/>
          </a:bodyPr>
          <a:lstStyle/>
          <a:p>
            <a:pPr lvl="0" algn="l">
              <a:lnSpc>
                <a:spcPct val="90000"/>
              </a:lnSpc>
              <a:defRPr/>
            </a:pPr>
            <a:r>
              <a:rPr lang="cs-CZ" altLang="cs-CZ" sz="2800" b="1" dirty="0">
                <a:solidFill>
                  <a:prstClr val="black"/>
                </a:solidFill>
              </a:rPr>
              <a:t>= </a:t>
            </a:r>
            <a:r>
              <a:rPr lang="pl-PL" altLang="cs-CZ" sz="2800" b="1" dirty="0">
                <a:solidFill>
                  <a:prstClr val="black"/>
                </a:solidFill>
              </a:rPr>
              <a:t>lhůta pro podání žádostí je od 25. 9. do 13. 10. 2017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b="1" dirty="0">
                <a:solidFill>
                  <a:prstClr val="black"/>
                </a:solidFill>
              </a:rPr>
              <a:t>Program č. 1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1800" dirty="0">
                <a:solidFill>
                  <a:prstClr val="black"/>
                </a:solidFill>
              </a:rPr>
              <a:t>na podporu rozvoje vzdělanosti, spolupráce s vysokými školami, vědeckými a výzkumnými institucemi a nestátními neziskovými organizacemi a na podporu vzdělávání managementu a pedagogických pracovníků škol a školských zařízení na území hlavního města Prahy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b="1" dirty="0">
                <a:solidFill>
                  <a:prstClr val="black"/>
                </a:solidFill>
              </a:rPr>
              <a:t>Program č. 2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1800" dirty="0">
                <a:solidFill>
                  <a:prstClr val="black"/>
                </a:solidFill>
              </a:rPr>
              <a:t>na podporu vzdělávání dětí, žáků a studentů </a:t>
            </a:r>
          </a:p>
          <a:p>
            <a:pPr marL="34290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b="1" dirty="0">
                <a:solidFill>
                  <a:prstClr val="black"/>
                </a:solidFill>
              </a:rPr>
              <a:t>Program č. 4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1800" dirty="0">
                <a:solidFill>
                  <a:prstClr val="black"/>
                </a:solidFill>
              </a:rPr>
              <a:t>na podporu rozvoje vzdělávání dětí, žáků a studentů se speciálními vzdělávacími potřebami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200" b="1" dirty="0">
                <a:solidFill>
                  <a:prstClr val="black"/>
                </a:solidFill>
              </a:rPr>
              <a:t>Program č. 6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1800" dirty="0">
                <a:solidFill>
                  <a:prstClr val="black"/>
                </a:solidFill>
              </a:rPr>
              <a:t>na podporu vzdělávání seniorů na území hlavního města Prahy</a:t>
            </a: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l">
              <a:lnSpc>
                <a:spcPct val="90000"/>
              </a:lnSpc>
              <a:defRPr/>
            </a:pPr>
            <a:endParaRPr lang="cs-CZ" altLang="cs-CZ" sz="500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cs-CZ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Pravidla grantového řízení, žádost a potřebné formuláře naleznete na portálu HMP – www.praha.eu  (o městě, finance, dotace a granty, městské granty, školství).</a:t>
            </a:r>
            <a:endParaRPr lang="cs-CZ" altLang="cs-CZ" sz="2800" dirty="0">
              <a:solidFill>
                <a:schemeClr val="tx2">
                  <a:lumMod val="75000"/>
                </a:schemeClr>
              </a:solidFill>
            </a:endParaRPr>
          </a:p>
          <a:p>
            <a:pPr lvl="0" algn="l">
              <a:lnSpc>
                <a:spcPct val="90000"/>
              </a:lnSpc>
              <a:defRPr/>
            </a:pPr>
            <a:endParaRPr lang="cs-CZ" altLang="cs-CZ" dirty="0">
              <a:solidFill>
                <a:prstClr val="black"/>
              </a:solidFill>
            </a:endParaRP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800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203313"/>
            <a:ext cx="8391876" cy="857535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MŽP - SFŽP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9144000" cy="4869160"/>
          </a:xfrm>
        </p:spPr>
        <p:txBody>
          <a:bodyPr>
            <a:noAutofit/>
          </a:bodyPr>
          <a:lstStyle/>
          <a:p>
            <a:pPr lvl="0" algn="l">
              <a:lnSpc>
                <a:spcPct val="90000"/>
              </a:lnSpc>
              <a:defRPr/>
            </a:pPr>
            <a:r>
              <a:rPr lang="cs-CZ" altLang="cs-CZ" sz="2600" b="1" dirty="0">
                <a:solidFill>
                  <a:prstClr val="black"/>
                </a:solidFill>
              </a:rPr>
              <a:t>= cílem je poskytovat finanční zdroje na energetické úspory škol a podporu environmentálního vzdělávání </a:t>
            </a:r>
          </a:p>
          <a:p>
            <a:pPr lvl="0" algn="l">
              <a:lnSpc>
                <a:spcPct val="90000"/>
              </a:lnSpc>
              <a:defRPr/>
            </a:pPr>
            <a:endParaRPr lang="cs-CZ" altLang="cs-CZ" sz="500" dirty="0">
              <a:solidFill>
                <a:prstClr val="black"/>
              </a:solidFill>
            </a:endParaRPr>
          </a:p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400" b="1" dirty="0">
                <a:solidFill>
                  <a:prstClr val="black"/>
                </a:solidFill>
              </a:rPr>
              <a:t>výzva č.16: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000" b="1" dirty="0">
                <a:solidFill>
                  <a:prstClr val="black"/>
                </a:solidFill>
              </a:rPr>
              <a:t>rekonstrukce a vybavení center ekologické výchovy, učeben a jiných zařízení pro účely EVVO („Přírodní zahrady“)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800" b="1" dirty="0">
              <a:solidFill>
                <a:prstClr val="black"/>
              </a:solidFill>
            </a:endParaRPr>
          </a:p>
          <a:p>
            <a:pPr marL="742950" lvl="1" indent="-285750" algn="l">
              <a:lnSpc>
                <a:spcPct val="90000"/>
              </a:lnSpc>
              <a:buFontTx/>
              <a:buChar char="-"/>
              <a:defRPr/>
            </a:pPr>
            <a:r>
              <a:rPr lang="cs-CZ" altLang="cs-CZ" sz="1600" dirty="0">
                <a:solidFill>
                  <a:prstClr val="black"/>
                </a:solidFill>
              </a:rPr>
              <a:t>cílem Výzvy je rozvoj environmentálního vzdělávání a výchovy u předškolních dětí a žáků</a:t>
            </a:r>
          </a:p>
          <a:p>
            <a:pPr lvl="1" algn="l">
              <a:lnSpc>
                <a:spcPct val="90000"/>
              </a:lnSpc>
              <a:defRPr/>
            </a:pPr>
            <a:r>
              <a:rPr lang="cs-CZ" altLang="cs-CZ" sz="1600" dirty="0">
                <a:solidFill>
                  <a:prstClr val="black"/>
                </a:solidFill>
              </a:rPr>
              <a:t>      základních škol s vyšším využíváním kontaktu s přírodním prostředím</a:t>
            </a:r>
          </a:p>
          <a:p>
            <a:pPr marL="742950" lvl="1" indent="-285750" algn="l">
              <a:lnSpc>
                <a:spcPct val="90000"/>
              </a:lnSpc>
              <a:buFontTx/>
              <a:buChar char="-"/>
              <a:defRPr/>
            </a:pPr>
            <a:r>
              <a:rPr lang="cs-CZ" altLang="cs-CZ" sz="1600" dirty="0">
                <a:solidFill>
                  <a:prstClr val="black"/>
                </a:solidFill>
              </a:rPr>
              <a:t>oprávněnými žadateli můžou být </a:t>
            </a:r>
            <a:r>
              <a:rPr lang="cs-CZ" altLang="cs-CZ" sz="1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obce</a:t>
            </a:r>
            <a:r>
              <a:rPr lang="cs-CZ" altLang="cs-CZ" sz="1600" dirty="0">
                <a:solidFill>
                  <a:prstClr val="black"/>
                </a:solidFill>
              </a:rPr>
              <a:t>; předškolní zařízení - mateřské školy, lesní mateřské školy,</a:t>
            </a:r>
          </a:p>
          <a:p>
            <a:pPr lvl="1" algn="l">
              <a:lnSpc>
                <a:spcPct val="90000"/>
              </a:lnSpc>
              <a:defRPr/>
            </a:pPr>
            <a:r>
              <a:rPr lang="cs-CZ" altLang="cs-CZ" sz="1600" dirty="0">
                <a:solidFill>
                  <a:prstClr val="black"/>
                </a:solidFill>
              </a:rPr>
              <a:t>      zřizovatelé dětských skupin; základní školy; příspěvkové organizace (zřizované obcí, krajem) působící</a:t>
            </a:r>
          </a:p>
          <a:p>
            <a:pPr lvl="1" algn="l">
              <a:lnSpc>
                <a:spcPct val="90000"/>
              </a:lnSpc>
              <a:defRPr/>
            </a:pPr>
            <a:r>
              <a:rPr lang="cs-CZ" altLang="cs-CZ" sz="1600" dirty="0">
                <a:solidFill>
                  <a:prstClr val="black"/>
                </a:solidFill>
              </a:rPr>
              <a:t>      v oblasti EVVO a nestátní neziskové organizace působící v oblasti EVVO.</a:t>
            </a:r>
          </a:p>
          <a:p>
            <a:pPr marL="742950" lvl="1" indent="-285750" algn="l">
              <a:lnSpc>
                <a:spcPct val="90000"/>
              </a:lnSpc>
              <a:buFontTx/>
              <a:buChar char="-"/>
              <a:defRPr/>
            </a:pPr>
            <a:r>
              <a:rPr lang="pl-PL" altLang="cs-CZ" sz="1600" dirty="0">
                <a:solidFill>
                  <a:prstClr val="black"/>
                </a:solidFill>
              </a:rPr>
              <a:t>výzva je otevřená od 5. 9. 2017 do 31. 1. 2018, </a:t>
            </a:r>
            <a:r>
              <a:rPr lang="cs-CZ" altLang="cs-CZ" sz="1600" dirty="0">
                <a:solidFill>
                  <a:prstClr val="black"/>
                </a:solidFill>
              </a:rPr>
              <a:t>s tím, že podpořené projekty by měly být realizovány nejpozději do 31. 8. 2020.</a:t>
            </a:r>
          </a:p>
          <a:p>
            <a:pPr marL="742950" lvl="1" indent="-285750" algn="l">
              <a:lnSpc>
                <a:spcPct val="90000"/>
              </a:lnSpc>
              <a:buFontTx/>
              <a:buChar char="-"/>
              <a:defRPr/>
            </a:pPr>
            <a:r>
              <a:rPr lang="cs-CZ" altLang="cs-CZ" sz="1600" dirty="0">
                <a:solidFill>
                  <a:prstClr val="black"/>
                </a:solidFill>
              </a:rPr>
              <a:t>minimální výše dotace na jeden projekt činí 50 tis. Kč, a lze žádat až maximálně 500 tis. Kč. Výše podpory na jeden projekt činí 85 % z celkových způsobilých výdajů.</a:t>
            </a:r>
          </a:p>
          <a:p>
            <a:pPr lvl="0" algn="l">
              <a:lnSpc>
                <a:spcPct val="90000"/>
              </a:lnSpc>
              <a:defRPr/>
            </a:pPr>
            <a:endParaRPr lang="cs-CZ" altLang="cs-CZ" sz="1000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cs-CZ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Sledujte na </a:t>
            </a:r>
            <a:r>
              <a:rPr lang="cs-CZ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https://www.sfzp.cz/sekce/893/k-vyzve-16-2017/ </a:t>
            </a:r>
            <a:endParaRPr lang="cs-CZ" altLang="cs-CZ" sz="2800" dirty="0">
              <a:solidFill>
                <a:schemeClr val="tx2">
                  <a:lumMod val="75000"/>
                </a:schemeClr>
              </a:solidFill>
            </a:endParaRPr>
          </a:p>
          <a:p>
            <a:pPr lvl="0" algn="l">
              <a:lnSpc>
                <a:spcPct val="90000"/>
              </a:lnSpc>
              <a:defRPr/>
            </a:pPr>
            <a:endParaRPr lang="cs-CZ" altLang="cs-CZ" dirty="0">
              <a:solidFill>
                <a:prstClr val="black"/>
              </a:solidFill>
            </a:endParaRP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219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1203313"/>
            <a:ext cx="8391876" cy="857535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MŽP - SFŽP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9144000" cy="4869160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altLang="cs-CZ" sz="2400" b="1" dirty="0">
                <a:solidFill>
                  <a:prstClr val="black"/>
                </a:solidFill>
              </a:rPr>
              <a:t>výzva č.70: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sz="2000" b="1" dirty="0">
                <a:solidFill>
                  <a:schemeClr val="tx1"/>
                </a:solidFill>
              </a:rPr>
              <a:t>5.1 - Snížit energetickou náročnost veřejných budov a zvýšit využití obnovitelných zdrojů energie</a:t>
            </a:r>
          </a:p>
          <a:p>
            <a:pPr marL="800100" lvl="1" indent="-342900" algn="l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altLang="cs-CZ" sz="800" b="1" dirty="0">
              <a:solidFill>
                <a:prstClr val="black"/>
              </a:solidFill>
            </a:endParaRPr>
          </a:p>
          <a:p>
            <a:pPr marL="742950" lvl="1" indent="-285750" algn="l">
              <a:buFontTx/>
              <a:buChar char="-"/>
            </a:pPr>
            <a:r>
              <a:rPr lang="cs-CZ" sz="1600" dirty="0">
                <a:solidFill>
                  <a:schemeClr val="tx1"/>
                </a:solidFill>
              </a:rPr>
              <a:t>zateplení obvodového pláště budovy</a:t>
            </a:r>
          </a:p>
          <a:p>
            <a:pPr marL="742950" lvl="1" indent="-285750" algn="l">
              <a:buFontTx/>
              <a:buChar char="-"/>
            </a:pPr>
            <a:r>
              <a:rPr lang="cs-CZ" sz="1600" dirty="0">
                <a:solidFill>
                  <a:schemeClr val="tx1"/>
                </a:solidFill>
              </a:rPr>
              <a:t>výměna a renovace (repase) otvorových výplní</a:t>
            </a:r>
          </a:p>
          <a:p>
            <a:pPr marL="742950" lvl="1" indent="-285750" algn="l">
              <a:buFontTx/>
              <a:buChar char="-"/>
            </a:pPr>
            <a:r>
              <a:rPr lang="cs-CZ" sz="1600" dirty="0">
                <a:solidFill>
                  <a:schemeClr val="tx1"/>
                </a:solidFill>
              </a:rPr>
              <a:t>realizace stav. opatření s vlivem na </a:t>
            </a:r>
            <a:r>
              <a:rPr lang="cs-CZ" sz="1600" dirty="0" err="1">
                <a:solidFill>
                  <a:schemeClr val="tx1"/>
                </a:solidFill>
              </a:rPr>
              <a:t>energ</a:t>
            </a:r>
            <a:r>
              <a:rPr lang="cs-CZ" sz="1600" dirty="0">
                <a:solidFill>
                  <a:schemeClr val="tx1"/>
                </a:solidFill>
              </a:rPr>
              <a:t>. náročnost budovy či zlepšení kvality vnitřního prostředí</a:t>
            </a:r>
          </a:p>
          <a:p>
            <a:pPr marL="742950" lvl="1" indent="-285750" algn="l">
              <a:buFontTx/>
              <a:buChar char="-"/>
            </a:pPr>
            <a:r>
              <a:rPr lang="cs-CZ" sz="1600" dirty="0">
                <a:solidFill>
                  <a:schemeClr val="tx1"/>
                </a:solidFill>
              </a:rPr>
              <a:t>realizace systémů nuceného větrání s rekuperací odpadního tepla</a:t>
            </a:r>
          </a:p>
          <a:p>
            <a:pPr marL="742950" lvl="1" indent="-285750" algn="l">
              <a:buFontTx/>
              <a:buChar char="-"/>
            </a:pPr>
            <a:r>
              <a:rPr lang="cs-CZ" sz="1600" dirty="0">
                <a:solidFill>
                  <a:schemeClr val="tx1"/>
                </a:solidFill>
              </a:rPr>
              <a:t>realizace systémů využívajících odpadní teplo</a:t>
            </a:r>
          </a:p>
          <a:p>
            <a:pPr marL="742950" lvl="1" indent="-285750" algn="l">
              <a:buFontTx/>
              <a:buChar char="-"/>
            </a:pPr>
            <a:r>
              <a:rPr lang="cs-CZ" sz="1600" dirty="0">
                <a:solidFill>
                  <a:schemeClr val="tx1"/>
                </a:solidFill>
              </a:rPr>
              <a:t>výměna zdroje tepla pro vytápění nebo přípravu teplé užitkové vody s výkonem nižším než 5 MW</a:t>
            </a:r>
          </a:p>
          <a:p>
            <a:pPr marL="742950" lvl="1" indent="-285750" algn="l">
              <a:buFontTx/>
              <a:buChar char="-"/>
            </a:pPr>
            <a:r>
              <a:rPr lang="cs-CZ" sz="1600" dirty="0">
                <a:solidFill>
                  <a:schemeClr val="tx1"/>
                </a:solidFill>
              </a:rPr>
              <a:t>instalace solárně-termických kolektorů pro přitápění nebo pouze přípravu TV</a:t>
            </a:r>
          </a:p>
          <a:p>
            <a:pPr marL="742950" lvl="1" indent="-285750" algn="l">
              <a:lnSpc>
                <a:spcPct val="90000"/>
              </a:lnSpc>
              <a:buFontTx/>
              <a:buChar char="-"/>
              <a:defRPr/>
            </a:pPr>
            <a:r>
              <a:rPr lang="pl-PL" altLang="cs-CZ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výzva je prodloužena do 30. 11. 2017</a:t>
            </a:r>
            <a:endParaRPr lang="cs-CZ" altLang="cs-CZ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 algn="l">
              <a:lnSpc>
                <a:spcPct val="90000"/>
              </a:lnSpc>
              <a:buFontTx/>
              <a:buChar char="-"/>
              <a:defRPr/>
            </a:pPr>
            <a:r>
              <a:rPr lang="cs-CZ" altLang="cs-CZ" sz="1600" dirty="0">
                <a:solidFill>
                  <a:prstClr val="black"/>
                </a:solidFill>
              </a:rPr>
              <a:t>výše dotace je odstupňovaná dle dosažených technických parametrů od 35 - 50 %</a:t>
            </a:r>
          </a:p>
          <a:p>
            <a:pPr lvl="0" algn="l">
              <a:lnSpc>
                <a:spcPct val="90000"/>
              </a:lnSpc>
              <a:defRPr/>
            </a:pPr>
            <a:endParaRPr lang="cs-CZ" altLang="cs-CZ" sz="1800" dirty="0">
              <a:solidFill>
                <a:prstClr val="black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cs-CZ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Sledujte na </a:t>
            </a:r>
            <a:r>
              <a:rPr lang="cs-CZ" sz="1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http://www.opzp.cz/podporovane-oblasti/5-1-snizit-energetickou-narocnost-verejnych-budov-a-zvysit-vyuziti-obnovitelnych-zdroju-energie?id=33</a:t>
            </a:r>
            <a:endParaRPr lang="cs-CZ" alt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Obrázek 6" descr="MHM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9586" y="285728"/>
            <a:ext cx="785818" cy="785818"/>
          </a:xfrm>
          <a:prstGeom prst="rect">
            <a:avLst/>
          </a:prstGeom>
        </p:spPr>
      </p:pic>
      <p:pic>
        <p:nvPicPr>
          <p:cNvPr id="8" name="Obrázek 7" descr="Logolink_OP_VVV_hor_barva_cz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57982" cy="14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059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6704</TotalTime>
  <Words>2207</Words>
  <Application>Microsoft Office PowerPoint</Application>
  <PresentationFormat>Předvádění na obrazovce (4:3)</PresentationFormat>
  <Paragraphs>351</Paragraphs>
  <Slides>37</Slides>
  <Notes>37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0" baseType="lpstr">
      <vt:lpstr>Arial</vt:lpstr>
      <vt:lpstr>Calibri</vt:lpstr>
      <vt:lpstr>Motiv sady Office</vt:lpstr>
      <vt:lpstr>Prezentace aplikace PowerPoint</vt:lpstr>
      <vt:lpstr>v Praze se realizuje již 21 MAP</vt:lpstr>
      <vt:lpstr>OP VVV</vt:lpstr>
      <vt:lpstr>OP PPR</vt:lpstr>
      <vt:lpstr>Prezentace aplikace PowerPoint</vt:lpstr>
      <vt:lpstr>Prezentace aplikace PowerPoint</vt:lpstr>
      <vt:lpstr>MHMP – Celoměstské programy</vt:lpstr>
      <vt:lpstr>MŽP - SFŽP</vt:lpstr>
      <vt:lpstr>MŽP - SFŽP</vt:lpstr>
      <vt:lpstr>u MPSV pokračujeme v projektu obědů</vt:lpstr>
      <vt:lpstr>MŠMT schválilo 1.2017 Krajský akční plán</vt:lpstr>
      <vt:lpstr>14.8.2017 byla odevzdána žádost na I-KAP </vt:lpstr>
      <vt:lpstr>28.8.2017 žádost na I-KAP prošla přijatelností </vt:lpstr>
      <vt:lpstr>Prezentace aplikace PowerPoint</vt:lpstr>
      <vt:lpstr>Seznamte se s připravovaným projektem</vt:lpstr>
      <vt:lpstr>Prezentace aplikace PowerPoint</vt:lpstr>
      <vt:lpstr>Obsah projektu polytechnických hnízd </vt:lpstr>
      <vt:lpstr>Prezentace aplikace PowerPoint</vt:lpstr>
      <vt:lpstr>Modul – základy Mechaniky</vt:lpstr>
      <vt:lpstr>Modul – základy Robotiky</vt:lpstr>
      <vt:lpstr>Předpokládaný harmonogram projektu</vt:lpstr>
      <vt:lpstr>Prezentace aplikace PowerPoint</vt:lpstr>
      <vt:lpstr>Doplňkové aktivity navazující podpory</vt:lpstr>
      <vt:lpstr>Prezentace aplikace PowerPoint</vt:lpstr>
      <vt:lpstr>Centra interaktivního vzdělávání</vt:lpstr>
      <vt:lpstr>CIV znamená 15 míst společného sdílení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Mapa otevřených škol</vt:lpstr>
      <vt:lpstr>Sollertia  naše dovednostní soutěž v mezinárodním rozměru</vt:lpstr>
      <vt:lpstr>Workshopy propojující pedagogy</vt:lpstr>
      <vt:lpstr>Prezentace aplikace PowerPoint</vt:lpstr>
      <vt:lpstr>  Děkuji za pozornost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Krajský akční plán vzdělávání v hl. m. Praze</dc:title>
  <dc:creator>PC</dc:creator>
  <cp:lastModifiedBy>Kuchař Filip (MHMP, SML)</cp:lastModifiedBy>
  <cp:revision>632</cp:revision>
  <cp:lastPrinted>2017-09-07T07:30:13Z</cp:lastPrinted>
  <dcterms:created xsi:type="dcterms:W3CDTF">2016-05-18T07:33:12Z</dcterms:created>
  <dcterms:modified xsi:type="dcterms:W3CDTF">2017-10-12T06:35:55Z</dcterms:modified>
</cp:coreProperties>
</file>